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56" r:id="rId2"/>
    <p:sldId id="257" r:id="rId3"/>
    <p:sldId id="296" r:id="rId4"/>
    <p:sldId id="299" r:id="rId5"/>
    <p:sldId id="300" r:id="rId6"/>
    <p:sldId id="258" r:id="rId7"/>
    <p:sldId id="259" r:id="rId8"/>
    <p:sldId id="297" r:id="rId9"/>
    <p:sldId id="301" r:id="rId10"/>
    <p:sldId id="260" r:id="rId11"/>
    <p:sldId id="298" r:id="rId12"/>
    <p:sldId id="302" r:id="rId13"/>
    <p:sldId id="261" r:id="rId14"/>
    <p:sldId id="303" r:id="rId15"/>
    <p:sldId id="304" r:id="rId16"/>
    <p:sldId id="305" r:id="rId17"/>
    <p:sldId id="306" r:id="rId18"/>
    <p:sldId id="307" r:id="rId19"/>
    <p:sldId id="308" r:id="rId20"/>
    <p:sldId id="309" r:id="rId21"/>
    <p:sldId id="310" r:id="rId22"/>
    <p:sldId id="311" r:id="rId23"/>
    <p:sldId id="312" r:id="rId24"/>
    <p:sldId id="313" r:id="rId25"/>
    <p:sldId id="314" r:id="rId26"/>
    <p:sldId id="315" r:id="rId27"/>
    <p:sldId id="317" r:id="rId28"/>
    <p:sldId id="318" r:id="rId29"/>
    <p:sldId id="319" r:id="rId30"/>
    <p:sldId id="320" r:id="rId31"/>
    <p:sldId id="321" r:id="rId32"/>
    <p:sldId id="322" r:id="rId33"/>
    <p:sldId id="323" r:id="rId34"/>
    <p:sldId id="324" r:id="rId35"/>
    <p:sldId id="325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05" autoAdjust="0"/>
    <p:restoredTop sz="94713" autoAdjust="0"/>
  </p:normalViewPr>
  <p:slideViewPr>
    <p:cSldViewPr>
      <p:cViewPr varScale="1">
        <p:scale>
          <a:sx n="110" d="100"/>
          <a:sy n="110" d="100"/>
        </p:scale>
        <p:origin x="-1998" y="-90"/>
      </p:cViewPr>
      <p:guideLst>
        <p:guide orient="horz" pos="2160"/>
        <p:guide pos="2880"/>
      </p:guideLst>
    </p:cSldViewPr>
  </p:slideViewPr>
  <p:notesTextViewPr>
    <p:cViewPr>
      <p:scale>
        <a:sx n="300" d="100"/>
        <a:sy n="3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edicinski%20fakultet\Komisija%20-%20Kvalitet\Analiza%20testova%20retencije%20znanja\2016-17\Ukupna%20analiza%20testova%20retencije%20znanja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edicinski%20fakultet\Komisija%20-%20Kvalitet\Analiza%20testova%20retencije%20znanja\2016-17\Ukupna%20analiza%20testova%20retencije%20znanja.xlsx" TargetMode="Externa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cuments\MEDICINSKI%20FAKULTET\Komisija%20-%20Kvalitet\Analiza%20testova%20retencije%20znanja%202015-16\2016-17\Ukupna%20analiza%20testova%20retencije%20znanja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edicinski%20fakultet\Komisija%20-%20Kvalitet\Analiza%20testova%20retencije%20znanja\2016-17\Ukupna%20analiza%20testova%20retencije%20znanja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edicinski%20fakultet\Komisija%20-%20Kvalitet\Analiza%20testova%20retencije%20znanja\2016-17\Ukupna%20analiza%20testova%20retencije%20znanja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E:\Medicinski%20fakultet\Komisija%20-%20Kvalitet\Analiza%20testova%20retencije%20znanja\2016-17\Ukupna%20analiza%20testova%20retencije%20znanja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ser\Downloads\Analiza%20testova%20retencije%20znanja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ИАСС!$C$1</c:f>
              <c:strCache>
                <c:ptCount val="1"/>
                <c:pt idx="0">
                  <c:v>Просечна оцена на испиту</c:v>
                </c:pt>
              </c:strCache>
            </c:strRef>
          </c:tx>
          <c:cat>
            <c:strRef>
              <c:f>ИАСС!$B$2:$B$22</c:f>
              <c:strCache>
                <c:ptCount val="21"/>
                <c:pt idx="0">
                  <c:v>Анатомија са морфологијом зуба </c:v>
                </c:pt>
                <c:pt idx="1">
                  <c:v>Физиологија</c:v>
                </c:pt>
                <c:pt idx="2">
                  <c:v>Хистологија са ембриологијом</c:v>
                </c:pt>
                <c:pt idx="3">
                  <c:v>Етика</c:v>
                </c:pt>
                <c:pt idx="4">
                  <c:v>Информатика</c:v>
                </c:pt>
                <c:pt idx="5">
                  <c:v>Микробиологија и имунологија </c:v>
                </c:pt>
                <c:pt idx="6">
                  <c:v>Инфективне болести </c:v>
                </c:pt>
                <c:pt idx="7">
                  <c:v>Фармакологија са токсикологијом</c:v>
                </c:pt>
                <c:pt idx="8">
                  <c:v>Интерна медицина са педијатријом</c:v>
                </c:pt>
                <c:pt idx="9">
                  <c:v>Народно здравље</c:v>
                </c:pt>
                <c:pt idx="10">
                  <c:v>Неурологија и психијатрија</c:v>
                </c:pt>
                <c:pt idx="11">
                  <c:v>Болести зуба претклиника</c:v>
                </c:pt>
                <c:pt idx="12">
                  <c:v>Радиологија</c:v>
                </c:pt>
                <c:pt idx="13">
                  <c:v>Орална медицина</c:v>
                </c:pt>
                <c:pt idx="14">
                  <c:v>Гнатологија</c:v>
                </c:pt>
                <c:pt idx="15">
                  <c:v>Орална хирургија </c:v>
                </c:pt>
                <c:pt idx="16">
                  <c:v>Рестауративна одонтологија 2</c:v>
                </c:pt>
                <c:pt idx="17">
                  <c:v>Рестауративна одонтологија 2-стручна пракса</c:v>
                </c:pt>
                <c:pt idx="18">
                  <c:v>Мобилна протетика</c:v>
                </c:pt>
                <c:pt idx="19">
                  <c:v>Дентална оклузија и функција вилица</c:v>
                </c:pt>
                <c:pt idx="20">
                  <c:v>УКУПНО</c:v>
                </c:pt>
              </c:strCache>
            </c:strRef>
          </c:cat>
          <c:val>
            <c:numRef>
              <c:f>ИАСС!$C$2:$C$22</c:f>
              <c:numCache>
                <c:formatCode>0.00</c:formatCode>
                <c:ptCount val="21"/>
                <c:pt idx="0">
                  <c:v>7.33</c:v>
                </c:pt>
                <c:pt idx="1">
                  <c:v>8.0680000000000014</c:v>
                </c:pt>
                <c:pt idx="2">
                  <c:v>7.6659999999999986</c:v>
                </c:pt>
                <c:pt idx="3">
                  <c:v>9.2460000000000004</c:v>
                </c:pt>
                <c:pt idx="4">
                  <c:v>9.2870000000000008</c:v>
                </c:pt>
                <c:pt idx="5">
                  <c:v>7.5830000000000002</c:v>
                </c:pt>
                <c:pt idx="6">
                  <c:v>8.0830000000000002</c:v>
                </c:pt>
                <c:pt idx="7">
                  <c:v>7.642999999999998</c:v>
                </c:pt>
                <c:pt idx="8">
                  <c:v>7.75</c:v>
                </c:pt>
                <c:pt idx="9">
                  <c:v>8.6520000000000028</c:v>
                </c:pt>
                <c:pt idx="10">
                  <c:v>8.7000000000000011</c:v>
                </c:pt>
                <c:pt idx="11">
                  <c:v>8.5280000000000005</c:v>
                </c:pt>
                <c:pt idx="12">
                  <c:v>9.2000000000000011</c:v>
                </c:pt>
                <c:pt idx="13">
                  <c:v>8.77</c:v>
                </c:pt>
                <c:pt idx="14">
                  <c:v>8.5840000000000014</c:v>
                </c:pt>
                <c:pt idx="15">
                  <c:v>7.7080000000000002</c:v>
                </c:pt>
                <c:pt idx="16">
                  <c:v>8.3450000000000006</c:v>
                </c:pt>
                <c:pt idx="17">
                  <c:v>8.0950000000000006</c:v>
                </c:pt>
                <c:pt idx="18">
                  <c:v>8.0630000000000006</c:v>
                </c:pt>
                <c:pt idx="19">
                  <c:v>8.65</c:v>
                </c:pt>
                <c:pt idx="20">
                  <c:v>8.2975500000000011</c:v>
                </c:pt>
              </c:numCache>
            </c:numRef>
          </c:val>
        </c:ser>
        <c:ser>
          <c:idx val="1"/>
          <c:order val="1"/>
          <c:tx>
            <c:strRef>
              <c:f>ИАСС!$D$1</c:f>
              <c:strCache>
                <c:ptCount val="1"/>
                <c:pt idx="0">
                  <c:v>Просечна оцена на тесту</c:v>
                </c:pt>
              </c:strCache>
            </c:strRef>
          </c:tx>
          <c:cat>
            <c:strRef>
              <c:f>ИАСС!$B$2:$B$22</c:f>
              <c:strCache>
                <c:ptCount val="21"/>
                <c:pt idx="0">
                  <c:v>Анатомија са морфологијом зуба </c:v>
                </c:pt>
                <c:pt idx="1">
                  <c:v>Физиологија</c:v>
                </c:pt>
                <c:pt idx="2">
                  <c:v>Хистологија са ембриологијом</c:v>
                </c:pt>
                <c:pt idx="3">
                  <c:v>Етика</c:v>
                </c:pt>
                <c:pt idx="4">
                  <c:v>Информатика</c:v>
                </c:pt>
                <c:pt idx="5">
                  <c:v>Микробиологија и имунологија </c:v>
                </c:pt>
                <c:pt idx="6">
                  <c:v>Инфективне болести </c:v>
                </c:pt>
                <c:pt idx="7">
                  <c:v>Фармакологија са токсикологијом</c:v>
                </c:pt>
                <c:pt idx="8">
                  <c:v>Интерна медицина са педијатријом</c:v>
                </c:pt>
                <c:pt idx="9">
                  <c:v>Народно здравље</c:v>
                </c:pt>
                <c:pt idx="10">
                  <c:v>Неурологија и психијатрија</c:v>
                </c:pt>
                <c:pt idx="11">
                  <c:v>Болести зуба претклиника</c:v>
                </c:pt>
                <c:pt idx="12">
                  <c:v>Радиологија</c:v>
                </c:pt>
                <c:pt idx="13">
                  <c:v>Орална медицина</c:v>
                </c:pt>
                <c:pt idx="14">
                  <c:v>Гнатологија</c:v>
                </c:pt>
                <c:pt idx="15">
                  <c:v>Орална хирургија </c:v>
                </c:pt>
                <c:pt idx="16">
                  <c:v>Рестауративна одонтологија 2</c:v>
                </c:pt>
                <c:pt idx="17">
                  <c:v>Рестауративна одонтологија 2-стручна пракса</c:v>
                </c:pt>
                <c:pt idx="18">
                  <c:v>Мобилна протетика</c:v>
                </c:pt>
                <c:pt idx="19">
                  <c:v>Дентална оклузија и функција вилица</c:v>
                </c:pt>
                <c:pt idx="20">
                  <c:v>УКУПНО</c:v>
                </c:pt>
              </c:strCache>
            </c:strRef>
          </c:cat>
          <c:val>
            <c:numRef>
              <c:f>ИАСС!$D$2:$D$22</c:f>
              <c:numCache>
                <c:formatCode>0.00</c:formatCode>
                <c:ptCount val="21"/>
                <c:pt idx="0">
                  <c:v>6.282</c:v>
                </c:pt>
                <c:pt idx="1">
                  <c:v>6.9089999999999998</c:v>
                </c:pt>
                <c:pt idx="2">
                  <c:v>5</c:v>
                </c:pt>
                <c:pt idx="3">
                  <c:v>7.25</c:v>
                </c:pt>
                <c:pt idx="4">
                  <c:v>7.8949999999999978</c:v>
                </c:pt>
                <c:pt idx="5">
                  <c:v>7.0830000000000002</c:v>
                </c:pt>
                <c:pt idx="6">
                  <c:v>7.4779999999999998</c:v>
                </c:pt>
                <c:pt idx="7">
                  <c:v>5.391</c:v>
                </c:pt>
                <c:pt idx="8">
                  <c:v>6.6</c:v>
                </c:pt>
                <c:pt idx="9">
                  <c:v>6.5</c:v>
                </c:pt>
                <c:pt idx="10">
                  <c:v>6.5449999999999982</c:v>
                </c:pt>
                <c:pt idx="11">
                  <c:v>7.98</c:v>
                </c:pt>
                <c:pt idx="12">
                  <c:v>6.02</c:v>
                </c:pt>
                <c:pt idx="13">
                  <c:v>6.68</c:v>
                </c:pt>
                <c:pt idx="14">
                  <c:v>7.0649999999999986</c:v>
                </c:pt>
                <c:pt idx="15">
                  <c:v>7.2709999999999999</c:v>
                </c:pt>
                <c:pt idx="16">
                  <c:v>7.8</c:v>
                </c:pt>
                <c:pt idx="17">
                  <c:v>8.048</c:v>
                </c:pt>
                <c:pt idx="18">
                  <c:v>7.2</c:v>
                </c:pt>
                <c:pt idx="19">
                  <c:v>6.618999999999998</c:v>
                </c:pt>
                <c:pt idx="20">
                  <c:v>6.8807999999999989</c:v>
                </c:pt>
              </c:numCache>
            </c:numRef>
          </c:val>
        </c:ser>
        <c:axId val="49351680"/>
        <c:axId val="50733824"/>
      </c:barChart>
      <c:catAx>
        <c:axId val="49351680"/>
        <c:scaling>
          <c:orientation val="minMax"/>
        </c:scaling>
        <c:axPos val="b"/>
        <c:tickLblPos val="nextTo"/>
        <c:crossAx val="50733824"/>
        <c:crosses val="autoZero"/>
        <c:auto val="1"/>
        <c:lblAlgn val="ctr"/>
        <c:lblOffset val="100"/>
      </c:catAx>
      <c:valAx>
        <c:axId val="50733824"/>
        <c:scaling>
          <c:orientation val="minMax"/>
        </c:scaling>
        <c:axPos val="l"/>
        <c:majorGridlines/>
        <c:numFmt formatCode="0.00" sourceLinked="1"/>
        <c:tickLblPos val="nextTo"/>
        <c:crossAx val="4935168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ИАСФ!$F$1</c:f>
              <c:strCache>
                <c:ptCount val="1"/>
                <c:pt idx="0">
                  <c:v>Корелација резултата</c:v>
                </c:pt>
              </c:strCache>
            </c:strRef>
          </c:tx>
          <c:cat>
            <c:strRef>
              <c:f>ИАСФ!$B$2:$B$24</c:f>
              <c:strCache>
                <c:ptCount val="23"/>
                <c:pt idx="0">
                  <c:v>Аналитичка хемија</c:v>
                </c:pt>
                <c:pt idx="1">
                  <c:v>Фармацеутска биологија са генетиком</c:v>
                </c:pt>
                <c:pt idx="2">
                  <c:v>Општа и неорганска хемија</c:v>
                </c:pt>
                <c:pt idx="3">
                  <c:v>Основи физичке хемије</c:v>
                </c:pt>
                <c:pt idx="4">
                  <c:v>Основи морфологије човека</c:v>
                </c:pt>
                <c:pt idx="5">
                  <c:v>Увод у фармацеутску праксу</c:v>
                </c:pt>
                <c:pt idx="6">
                  <c:v>Фармацеутска анализа и спектроскопија</c:v>
                </c:pt>
                <c:pt idx="7">
                  <c:v>Фармацеутска микробиологија</c:v>
                </c:pt>
                <c:pt idx="8">
                  <c:v>Лабораторијски експерименти у фармацији</c:v>
                </c:pt>
                <c:pt idx="9">
                  <c:v>Фармацеутска технологија</c:v>
                </c:pt>
                <c:pt idx="10">
                  <c:v>Фармацеутска и биолошка хемија 2</c:v>
                </c:pt>
                <c:pt idx="11">
                  <c:v>Физиологија и фармакологија 3</c:v>
                </c:pt>
                <c:pt idx="12">
                  <c:v>Исхрана у здрављу и болести</c:v>
                </c:pt>
                <c:pt idx="13">
                  <c:v>Молекуларна фармакологија</c:v>
                </c:pt>
                <c:pt idx="14">
                  <c:v>Статистика у фармацији</c:v>
                </c:pt>
                <c:pt idx="15">
                  <c:v>Нове методе примене лекова</c:v>
                </c:pt>
                <c:pt idx="16">
                  <c:v>Медицинска хемија и дизајн лекова 1</c:v>
                </c:pt>
                <c:pt idx="17">
                  <c:v>Фармацеутска биотехнологија</c:v>
                </c:pt>
                <c:pt idx="18">
                  <c:v>Имунофармакологија и лечење хроничних болести</c:v>
                </c:pt>
                <c:pt idx="19">
                  <c:v>Клиничка фармација 1</c:v>
                </c:pt>
                <c:pt idx="20">
                  <c:v>Медицинска хемија и дизајн лекова 2</c:v>
                </c:pt>
                <c:pt idx="21">
                  <c:v>Нове методе примене лекова 2</c:v>
                </c:pt>
                <c:pt idx="22">
                  <c:v>УКУПНО</c:v>
                </c:pt>
              </c:strCache>
            </c:strRef>
          </c:cat>
          <c:val>
            <c:numRef>
              <c:f>ИАСФ!$F$2:$F$24</c:f>
              <c:numCache>
                <c:formatCode>0.00</c:formatCode>
                <c:ptCount val="23"/>
                <c:pt idx="0">
                  <c:v>0.75900000000000012</c:v>
                </c:pt>
                <c:pt idx="1">
                  <c:v>0.46600000000000008</c:v>
                </c:pt>
                <c:pt idx="2">
                  <c:v>0.16200000000000001</c:v>
                </c:pt>
                <c:pt idx="3">
                  <c:v>0.4910000000000001</c:v>
                </c:pt>
                <c:pt idx="4">
                  <c:v>0.37400000000000005</c:v>
                </c:pt>
                <c:pt idx="5">
                  <c:v>0.39000000000000007</c:v>
                </c:pt>
                <c:pt idx="6">
                  <c:v>0.44800000000000001</c:v>
                </c:pt>
                <c:pt idx="7">
                  <c:v>0.48000000000000004</c:v>
                </c:pt>
                <c:pt idx="8">
                  <c:v>0.29000000000000004</c:v>
                </c:pt>
                <c:pt idx="9">
                  <c:v>0.44900000000000001</c:v>
                </c:pt>
                <c:pt idx="10">
                  <c:v>0.45200000000000001</c:v>
                </c:pt>
                <c:pt idx="11">
                  <c:v>0.45600000000000002</c:v>
                </c:pt>
                <c:pt idx="12">
                  <c:v>0.191</c:v>
                </c:pt>
                <c:pt idx="13">
                  <c:v>0.23</c:v>
                </c:pt>
                <c:pt idx="14">
                  <c:v>0.22</c:v>
                </c:pt>
                <c:pt idx="15">
                  <c:v>0.33000000000000007</c:v>
                </c:pt>
                <c:pt idx="16">
                  <c:v>0.27400000000000002</c:v>
                </c:pt>
                <c:pt idx="17">
                  <c:v>0.14500000000000002</c:v>
                </c:pt>
                <c:pt idx="18">
                  <c:v>0.6100000000000001</c:v>
                </c:pt>
                <c:pt idx="19">
                  <c:v>0.3630000000000001</c:v>
                </c:pt>
                <c:pt idx="20">
                  <c:v>3.0000000000000002E-2</c:v>
                </c:pt>
                <c:pt idx="21">
                  <c:v>0.4290000000000001</c:v>
                </c:pt>
                <c:pt idx="22">
                  <c:v>0.36540909090909096</c:v>
                </c:pt>
              </c:numCache>
            </c:numRef>
          </c:val>
        </c:ser>
        <c:shape val="box"/>
        <c:axId val="69210496"/>
        <c:axId val="69212032"/>
        <c:axId val="0"/>
      </c:bar3DChart>
      <c:catAx>
        <c:axId val="69210496"/>
        <c:scaling>
          <c:orientation val="minMax"/>
        </c:scaling>
        <c:axPos val="b"/>
        <c:tickLblPos val="nextTo"/>
        <c:crossAx val="69212032"/>
        <c:crosses val="autoZero"/>
        <c:auto val="1"/>
        <c:lblAlgn val="ctr"/>
        <c:lblOffset val="100"/>
      </c:catAx>
      <c:valAx>
        <c:axId val="69212032"/>
        <c:scaling>
          <c:orientation val="minMax"/>
        </c:scaling>
        <c:axPos val="l"/>
        <c:majorGridlines/>
        <c:numFmt formatCode="0.00" sourceLinked="1"/>
        <c:tickLblPos val="nextTo"/>
        <c:crossAx val="69210496"/>
        <c:crosses val="autoZero"/>
        <c:crossBetween val="between"/>
      </c:valAx>
    </c:plotArea>
    <c:plotVisOnly val="1"/>
  </c:chart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ИАСФ!$J$1</c:f>
              <c:strCache>
                <c:ptCount val="1"/>
                <c:pt idx="0">
                  <c:v>Пролазност студената на тесту ретенције</c:v>
                </c:pt>
              </c:strCache>
            </c:strRef>
          </c:tx>
          <c:cat>
            <c:strRef>
              <c:f>ИАСФ!$B$2:$B$24</c:f>
              <c:strCache>
                <c:ptCount val="23"/>
                <c:pt idx="0">
                  <c:v>Аналитичка хемија</c:v>
                </c:pt>
                <c:pt idx="1">
                  <c:v>Фармацеутска биологија са генетиком</c:v>
                </c:pt>
                <c:pt idx="2">
                  <c:v>Општа и неорганска хемија</c:v>
                </c:pt>
                <c:pt idx="3">
                  <c:v>Основи физичке хемије</c:v>
                </c:pt>
                <c:pt idx="4">
                  <c:v>Основи морфологије човека</c:v>
                </c:pt>
                <c:pt idx="5">
                  <c:v>Увод у фармацеутску праксу</c:v>
                </c:pt>
                <c:pt idx="6">
                  <c:v>Фармацеутска анализа и спектроскопија</c:v>
                </c:pt>
                <c:pt idx="7">
                  <c:v>Фармацеутска микробиологија</c:v>
                </c:pt>
                <c:pt idx="8">
                  <c:v>Лабораторијски експерименти у фармацији</c:v>
                </c:pt>
                <c:pt idx="9">
                  <c:v>Фармацеутска технологија</c:v>
                </c:pt>
                <c:pt idx="10">
                  <c:v>Фармацеутска и биолошка хемија 2</c:v>
                </c:pt>
                <c:pt idx="11">
                  <c:v>Физиологија и фармакологија 3</c:v>
                </c:pt>
                <c:pt idx="12">
                  <c:v>Исхрана у здрављу и болести</c:v>
                </c:pt>
                <c:pt idx="13">
                  <c:v>Молекуларна фармакологија</c:v>
                </c:pt>
                <c:pt idx="14">
                  <c:v>Статистика у фармацији</c:v>
                </c:pt>
                <c:pt idx="15">
                  <c:v>Нове методе примене лекова</c:v>
                </c:pt>
                <c:pt idx="16">
                  <c:v>Медицинска хемија и дизајн лекова 1</c:v>
                </c:pt>
                <c:pt idx="17">
                  <c:v>Фармацеутска биотехнологија</c:v>
                </c:pt>
                <c:pt idx="18">
                  <c:v>Имунофармакологија и лечење хроничних болести</c:v>
                </c:pt>
                <c:pt idx="19">
                  <c:v>Клиничка фармација 1</c:v>
                </c:pt>
                <c:pt idx="20">
                  <c:v>Медицинска хемија и дизајн лекова 2</c:v>
                </c:pt>
                <c:pt idx="21">
                  <c:v>Нове методе примене лекова 2</c:v>
                </c:pt>
                <c:pt idx="22">
                  <c:v>УКУПНО</c:v>
                </c:pt>
              </c:strCache>
            </c:strRef>
          </c:cat>
          <c:val>
            <c:numRef>
              <c:f>ИАСФ!$J$2:$J$24</c:f>
              <c:numCache>
                <c:formatCode>0.00%</c:formatCode>
                <c:ptCount val="23"/>
                <c:pt idx="0">
                  <c:v>0.9390243902439025</c:v>
                </c:pt>
                <c:pt idx="1">
                  <c:v>0.83950617283950613</c:v>
                </c:pt>
                <c:pt idx="2">
                  <c:v>0.96296296296296269</c:v>
                </c:pt>
                <c:pt idx="3">
                  <c:v>0.97777777777777775</c:v>
                </c:pt>
                <c:pt idx="4">
                  <c:v>0.62500000000000011</c:v>
                </c:pt>
                <c:pt idx="5">
                  <c:v>0.97402597402597413</c:v>
                </c:pt>
                <c:pt idx="6">
                  <c:v>0.87951807228915679</c:v>
                </c:pt>
                <c:pt idx="7">
                  <c:v>0.36904761904761912</c:v>
                </c:pt>
                <c:pt idx="8">
                  <c:v>0.95312500000000011</c:v>
                </c:pt>
                <c:pt idx="9">
                  <c:v>0.82142857142857162</c:v>
                </c:pt>
                <c:pt idx="10">
                  <c:v>0.81927710843373491</c:v>
                </c:pt>
                <c:pt idx="11">
                  <c:v>0.56790123456790131</c:v>
                </c:pt>
                <c:pt idx="12">
                  <c:v>0.7261904761904765</c:v>
                </c:pt>
                <c:pt idx="13">
                  <c:v>0.79761904761904778</c:v>
                </c:pt>
                <c:pt idx="14">
                  <c:v>0.73493975903614461</c:v>
                </c:pt>
                <c:pt idx="15">
                  <c:v>0.86585365853658569</c:v>
                </c:pt>
                <c:pt idx="16">
                  <c:v>0.76543209876543206</c:v>
                </c:pt>
                <c:pt idx="17">
                  <c:v>0.39759036144578325</c:v>
                </c:pt>
                <c:pt idx="18">
                  <c:v>0.70731707317073167</c:v>
                </c:pt>
                <c:pt idx="19">
                  <c:v>0.7777777777777779</c:v>
                </c:pt>
                <c:pt idx="20">
                  <c:v>0.19277108433734941</c:v>
                </c:pt>
                <c:pt idx="21">
                  <c:v>0.88095238095238071</c:v>
                </c:pt>
                <c:pt idx="22">
                  <c:v>0.75341084552040061</c:v>
                </c:pt>
              </c:numCache>
            </c:numRef>
          </c:val>
        </c:ser>
        <c:shape val="box"/>
        <c:axId val="69244416"/>
        <c:axId val="69245952"/>
        <c:axId val="0"/>
      </c:bar3DChart>
      <c:catAx>
        <c:axId val="69244416"/>
        <c:scaling>
          <c:orientation val="minMax"/>
        </c:scaling>
        <c:axPos val="b"/>
        <c:tickLblPos val="nextTo"/>
        <c:crossAx val="69245952"/>
        <c:crosses val="autoZero"/>
        <c:auto val="1"/>
        <c:lblAlgn val="ctr"/>
        <c:lblOffset val="100"/>
      </c:catAx>
      <c:valAx>
        <c:axId val="69245952"/>
        <c:scaling>
          <c:orientation val="minMax"/>
        </c:scaling>
        <c:axPos val="l"/>
        <c:majorGridlines/>
        <c:numFmt formatCode="0.00%" sourceLinked="1"/>
        <c:tickLblPos val="nextTo"/>
        <c:crossAx val="69244416"/>
        <c:crosses val="autoZero"/>
        <c:crossBetween val="between"/>
      </c:valAx>
    </c:plotArea>
    <c:plotVisOnly val="1"/>
  </c:chart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ИАСМ!$C$1</c:f>
              <c:strCache>
                <c:ptCount val="1"/>
                <c:pt idx="0">
                  <c:v>Просечна оцена на испиту</c:v>
                </c:pt>
              </c:strCache>
            </c:strRef>
          </c:tx>
          <c:cat>
            <c:strRef>
              <c:f>ИАСМ!$B$2:$B$13</c:f>
              <c:strCache>
                <c:ptCount val="12"/>
                <c:pt idx="0">
                  <c:v>Анатомија 1</c:v>
                </c:pt>
                <c:pt idx="1">
                  <c:v>Хумана генетика</c:v>
                </c:pt>
                <c:pt idx="2">
                  <c:v>Биохемија</c:v>
                </c:pt>
                <c:pt idx="3">
                  <c:v>Физиологија</c:v>
                </c:pt>
                <c:pt idx="4">
                  <c:v>Патолошка физиологија</c:v>
                </c:pt>
                <c:pt idx="5">
                  <c:v>Патолошка анатомија</c:v>
                </c:pt>
                <c:pt idx="6">
                  <c:v>Дерматовенерологија</c:v>
                </c:pt>
                <c:pt idx="7">
                  <c:v>Интерна медицина 2</c:v>
                </c:pt>
                <c:pt idx="8">
                  <c:v>Нуклеарна медицина</c:v>
                </c:pt>
                <c:pt idx="9">
                  <c:v>Хирургија 1</c:v>
                </c:pt>
                <c:pt idx="10">
                  <c:v>Педијатрија</c:v>
                </c:pt>
                <c:pt idx="11">
                  <c:v>УКУПНО</c:v>
                </c:pt>
              </c:strCache>
            </c:strRef>
          </c:cat>
          <c:val>
            <c:numRef>
              <c:f>ИАСМ!$C$2:$C$13</c:f>
              <c:numCache>
                <c:formatCode>0.00</c:formatCode>
                <c:ptCount val="12"/>
                <c:pt idx="0">
                  <c:v>7.26</c:v>
                </c:pt>
                <c:pt idx="1">
                  <c:v>8.83</c:v>
                </c:pt>
                <c:pt idx="2">
                  <c:v>8.4700000000000006</c:v>
                </c:pt>
                <c:pt idx="3">
                  <c:v>8</c:v>
                </c:pt>
                <c:pt idx="4">
                  <c:v>8.57</c:v>
                </c:pt>
                <c:pt idx="5">
                  <c:v>9.18</c:v>
                </c:pt>
                <c:pt idx="6">
                  <c:v>8.6</c:v>
                </c:pt>
                <c:pt idx="7">
                  <c:v>7.76</c:v>
                </c:pt>
                <c:pt idx="8">
                  <c:v>8.98</c:v>
                </c:pt>
                <c:pt idx="9">
                  <c:v>8.2399999999999984</c:v>
                </c:pt>
                <c:pt idx="10">
                  <c:v>8.6</c:v>
                </c:pt>
                <c:pt idx="11">
                  <c:v>8.40818181818182</c:v>
                </c:pt>
              </c:numCache>
            </c:numRef>
          </c:val>
        </c:ser>
        <c:ser>
          <c:idx val="1"/>
          <c:order val="1"/>
          <c:tx>
            <c:strRef>
              <c:f>ИАСМ!$D$1</c:f>
              <c:strCache>
                <c:ptCount val="1"/>
                <c:pt idx="0">
                  <c:v>Просечна оцена на тесту</c:v>
                </c:pt>
              </c:strCache>
            </c:strRef>
          </c:tx>
          <c:cat>
            <c:strRef>
              <c:f>ИАСМ!$B$2:$B$13</c:f>
              <c:strCache>
                <c:ptCount val="12"/>
                <c:pt idx="0">
                  <c:v>Анатомија 1</c:v>
                </c:pt>
                <c:pt idx="1">
                  <c:v>Хумана генетика</c:v>
                </c:pt>
                <c:pt idx="2">
                  <c:v>Биохемија</c:v>
                </c:pt>
                <c:pt idx="3">
                  <c:v>Физиологија</c:v>
                </c:pt>
                <c:pt idx="4">
                  <c:v>Патолошка физиологија</c:v>
                </c:pt>
                <c:pt idx="5">
                  <c:v>Патолошка анатомија</c:v>
                </c:pt>
                <c:pt idx="6">
                  <c:v>Дерматовенерологија</c:v>
                </c:pt>
                <c:pt idx="7">
                  <c:v>Интерна медицина 2</c:v>
                </c:pt>
                <c:pt idx="8">
                  <c:v>Нуклеарна медицина</c:v>
                </c:pt>
                <c:pt idx="9">
                  <c:v>Хирургија 1</c:v>
                </c:pt>
                <c:pt idx="10">
                  <c:v>Педијатрија</c:v>
                </c:pt>
                <c:pt idx="11">
                  <c:v>УКУПНО</c:v>
                </c:pt>
              </c:strCache>
            </c:strRef>
          </c:cat>
          <c:val>
            <c:numRef>
              <c:f>ИАСМ!$D$2:$D$13</c:f>
              <c:numCache>
                <c:formatCode>0.00</c:formatCode>
                <c:ptCount val="12"/>
                <c:pt idx="0">
                  <c:v>6.25</c:v>
                </c:pt>
                <c:pt idx="1">
                  <c:v>8.3800000000000008</c:v>
                </c:pt>
                <c:pt idx="2">
                  <c:v>7.21</c:v>
                </c:pt>
                <c:pt idx="3">
                  <c:v>6</c:v>
                </c:pt>
                <c:pt idx="4">
                  <c:v>7.45</c:v>
                </c:pt>
                <c:pt idx="5">
                  <c:v>7.37</c:v>
                </c:pt>
                <c:pt idx="6">
                  <c:v>7.4</c:v>
                </c:pt>
                <c:pt idx="7">
                  <c:v>7.07</c:v>
                </c:pt>
                <c:pt idx="8">
                  <c:v>8.32</c:v>
                </c:pt>
                <c:pt idx="9">
                  <c:v>8.3500000000000014</c:v>
                </c:pt>
                <c:pt idx="10">
                  <c:v>7.45</c:v>
                </c:pt>
                <c:pt idx="11">
                  <c:v>7.3863636363636367</c:v>
                </c:pt>
              </c:numCache>
            </c:numRef>
          </c:val>
        </c:ser>
        <c:axId val="69868160"/>
        <c:axId val="69869952"/>
      </c:barChart>
      <c:catAx>
        <c:axId val="69868160"/>
        <c:scaling>
          <c:orientation val="minMax"/>
        </c:scaling>
        <c:axPos val="b"/>
        <c:tickLblPos val="nextTo"/>
        <c:crossAx val="69869952"/>
        <c:crosses val="autoZero"/>
        <c:auto val="1"/>
        <c:lblAlgn val="ctr"/>
        <c:lblOffset val="100"/>
      </c:catAx>
      <c:valAx>
        <c:axId val="69869952"/>
        <c:scaling>
          <c:orientation val="minMax"/>
        </c:scaling>
        <c:axPos val="l"/>
        <c:majorGridlines/>
        <c:numFmt formatCode="0.00" sourceLinked="1"/>
        <c:tickLblPos val="nextTo"/>
        <c:crossAx val="69868160"/>
        <c:crosses val="autoZero"/>
        <c:crossBetween val="between"/>
      </c:valAx>
    </c:plotArea>
    <c:legend>
      <c:legendPos val="r"/>
      <c:layout/>
    </c:legend>
    <c:plotVisOnly val="1"/>
  </c:chart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69876736"/>
        <c:axId val="69894912"/>
        <c:axId val="0"/>
      </c:bar3DChart>
      <c:catAx>
        <c:axId val="69876736"/>
        <c:scaling>
          <c:orientation val="minMax"/>
        </c:scaling>
        <c:axPos val="b"/>
        <c:tickLblPos val="nextTo"/>
        <c:crossAx val="69894912"/>
        <c:crosses val="autoZero"/>
        <c:auto val="1"/>
        <c:lblAlgn val="ctr"/>
        <c:lblOffset val="100"/>
      </c:catAx>
      <c:valAx>
        <c:axId val="69894912"/>
        <c:scaling>
          <c:orientation val="minMax"/>
        </c:scaling>
        <c:axPos val="l"/>
        <c:majorGridlines/>
        <c:numFmt formatCode="0.00%" sourceLinked="1"/>
        <c:tickLblPos val="nextTo"/>
        <c:crossAx val="69876736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55134774819934"/>
          <c:y val="2.2446786893573802E-2"/>
          <c:w val="0.26525817606132529"/>
          <c:h val="5.8331978663957305E-2"/>
        </c:manualLayout>
      </c:layout>
    </c:legend>
    <c:plotVisOnly val="1"/>
  </c:chart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69913984"/>
        <c:axId val="69923968"/>
        <c:axId val="0"/>
      </c:bar3DChart>
      <c:catAx>
        <c:axId val="69913984"/>
        <c:scaling>
          <c:orientation val="minMax"/>
        </c:scaling>
        <c:axPos val="b"/>
        <c:tickLblPos val="nextTo"/>
        <c:crossAx val="69923968"/>
        <c:crosses val="autoZero"/>
        <c:auto val="1"/>
        <c:lblAlgn val="ctr"/>
        <c:lblOffset val="100"/>
      </c:catAx>
      <c:valAx>
        <c:axId val="69923968"/>
        <c:scaling>
          <c:orientation val="minMax"/>
        </c:scaling>
        <c:axPos val="l"/>
        <c:majorGridlines/>
        <c:numFmt formatCode="0.00%" sourceLinked="1"/>
        <c:tickLblPos val="nextTo"/>
        <c:crossAx val="69913984"/>
        <c:crosses val="autoZero"/>
        <c:crossBetween val="between"/>
      </c:valAx>
    </c:plotArea>
    <c:plotVisOnly val="1"/>
  </c:chart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ИАСМ!$E$1</c:f>
              <c:strCache>
                <c:ptCount val="1"/>
                <c:pt idx="0">
                  <c:v>Однос оцена (тест/испит)</c:v>
                </c:pt>
              </c:strCache>
            </c:strRef>
          </c:tx>
          <c:cat>
            <c:strRef>
              <c:f>ИАСМ!$B$2:$B$13</c:f>
              <c:strCache>
                <c:ptCount val="12"/>
                <c:pt idx="0">
                  <c:v>Анатомија 1</c:v>
                </c:pt>
                <c:pt idx="1">
                  <c:v>Хумана генетика</c:v>
                </c:pt>
                <c:pt idx="2">
                  <c:v>Биохемија</c:v>
                </c:pt>
                <c:pt idx="3">
                  <c:v>Физиологија</c:v>
                </c:pt>
                <c:pt idx="4">
                  <c:v>Патолошка физиологија</c:v>
                </c:pt>
                <c:pt idx="5">
                  <c:v>Патолошка анатомија</c:v>
                </c:pt>
                <c:pt idx="6">
                  <c:v>Дерматовенерологија</c:v>
                </c:pt>
                <c:pt idx="7">
                  <c:v>Интерна медицина 2</c:v>
                </c:pt>
                <c:pt idx="8">
                  <c:v>Нуклеарна медицина</c:v>
                </c:pt>
                <c:pt idx="9">
                  <c:v>Хирургија 1</c:v>
                </c:pt>
                <c:pt idx="10">
                  <c:v>Педијатрија</c:v>
                </c:pt>
                <c:pt idx="11">
                  <c:v>УКУПНО</c:v>
                </c:pt>
              </c:strCache>
            </c:strRef>
          </c:cat>
          <c:val>
            <c:numRef>
              <c:f>ИАСМ!$E$2:$E$13</c:f>
              <c:numCache>
                <c:formatCode>0.00%</c:formatCode>
                <c:ptCount val="12"/>
                <c:pt idx="0">
                  <c:v>0.86088154269972472</c:v>
                </c:pt>
                <c:pt idx="1">
                  <c:v>0.94903737259343179</c:v>
                </c:pt>
                <c:pt idx="2">
                  <c:v>0.85123966942148765</c:v>
                </c:pt>
                <c:pt idx="3">
                  <c:v>0.75000000000000011</c:v>
                </c:pt>
                <c:pt idx="4">
                  <c:v>0.86931155192532072</c:v>
                </c:pt>
                <c:pt idx="5">
                  <c:v>0.80283224400871467</c:v>
                </c:pt>
                <c:pt idx="6">
                  <c:v>0.86046511627906985</c:v>
                </c:pt>
                <c:pt idx="7">
                  <c:v>0.91108247422680422</c:v>
                </c:pt>
                <c:pt idx="8">
                  <c:v>0.92650334075723806</c:v>
                </c:pt>
                <c:pt idx="9">
                  <c:v>1.0133495145631066</c:v>
                </c:pt>
                <c:pt idx="10">
                  <c:v>0.86627906976744196</c:v>
                </c:pt>
                <c:pt idx="11">
                  <c:v>0.87827108147657662</c:v>
                </c:pt>
              </c:numCache>
            </c:numRef>
          </c:val>
        </c:ser>
        <c:shape val="box"/>
        <c:axId val="72098944"/>
        <c:axId val="72100480"/>
        <c:axId val="0"/>
      </c:bar3DChart>
      <c:catAx>
        <c:axId val="72098944"/>
        <c:scaling>
          <c:orientation val="minMax"/>
        </c:scaling>
        <c:axPos val="b"/>
        <c:tickLblPos val="nextTo"/>
        <c:crossAx val="72100480"/>
        <c:crosses val="autoZero"/>
        <c:auto val="1"/>
        <c:lblAlgn val="ctr"/>
        <c:lblOffset val="100"/>
      </c:catAx>
      <c:valAx>
        <c:axId val="72100480"/>
        <c:scaling>
          <c:orientation val="minMax"/>
          <c:max val="1"/>
        </c:scaling>
        <c:axPos val="l"/>
        <c:majorGridlines/>
        <c:numFmt formatCode="0.00%" sourceLinked="1"/>
        <c:tickLblPos val="nextTo"/>
        <c:crossAx val="72098944"/>
        <c:crosses val="autoZero"/>
        <c:crossBetween val="between"/>
      </c:valAx>
    </c:plotArea>
    <c:plotVisOnly val="1"/>
  </c:chart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72147328"/>
        <c:axId val="72148864"/>
        <c:axId val="0"/>
      </c:bar3DChart>
      <c:catAx>
        <c:axId val="72147328"/>
        <c:scaling>
          <c:orientation val="minMax"/>
        </c:scaling>
        <c:axPos val="b"/>
        <c:tickLblPos val="nextTo"/>
        <c:crossAx val="72148864"/>
        <c:crosses val="autoZero"/>
        <c:auto val="1"/>
        <c:lblAlgn val="ctr"/>
        <c:lblOffset val="100"/>
      </c:catAx>
      <c:valAx>
        <c:axId val="72148864"/>
        <c:scaling>
          <c:orientation val="minMax"/>
        </c:scaling>
        <c:axPos val="l"/>
        <c:majorGridlines/>
        <c:numFmt formatCode="0.00" sourceLinked="1"/>
        <c:tickLblPos val="nextTo"/>
        <c:crossAx val="72147328"/>
        <c:crosses val="autoZero"/>
        <c:crossBetween val="between"/>
      </c:valAx>
    </c:plotArea>
    <c:plotVisOnly val="1"/>
  </c:chart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ИАСМ!$F$1</c:f>
              <c:strCache>
                <c:ptCount val="1"/>
                <c:pt idx="0">
                  <c:v>Корелација резултата</c:v>
                </c:pt>
              </c:strCache>
            </c:strRef>
          </c:tx>
          <c:cat>
            <c:strRef>
              <c:f>ИАСМ!$B$2:$B$13</c:f>
              <c:strCache>
                <c:ptCount val="12"/>
                <c:pt idx="0">
                  <c:v>Анатомија 1</c:v>
                </c:pt>
                <c:pt idx="1">
                  <c:v>Хумана генетика</c:v>
                </c:pt>
                <c:pt idx="2">
                  <c:v>Биохемија</c:v>
                </c:pt>
                <c:pt idx="3">
                  <c:v>Физиологија</c:v>
                </c:pt>
                <c:pt idx="4">
                  <c:v>Патолошка физиологија</c:v>
                </c:pt>
                <c:pt idx="5">
                  <c:v>Патолошка анатомија</c:v>
                </c:pt>
                <c:pt idx="6">
                  <c:v>Дерматовенерологија</c:v>
                </c:pt>
                <c:pt idx="7">
                  <c:v>Интерна медицина 2</c:v>
                </c:pt>
                <c:pt idx="8">
                  <c:v>Нуклеарна медицина</c:v>
                </c:pt>
                <c:pt idx="9">
                  <c:v>Хирургија 1</c:v>
                </c:pt>
                <c:pt idx="10">
                  <c:v>Педијатрија</c:v>
                </c:pt>
                <c:pt idx="11">
                  <c:v>УКУПНО</c:v>
                </c:pt>
              </c:strCache>
            </c:strRef>
          </c:cat>
          <c:val>
            <c:numRef>
              <c:f>ИАСМ!$F$2:$F$13</c:f>
              <c:numCache>
                <c:formatCode>0.00</c:formatCode>
                <c:ptCount val="12"/>
                <c:pt idx="0">
                  <c:v>0.4890000000000001</c:v>
                </c:pt>
                <c:pt idx="1">
                  <c:v>0.55400000000000005</c:v>
                </c:pt>
                <c:pt idx="2">
                  <c:v>0.442</c:v>
                </c:pt>
                <c:pt idx="3">
                  <c:v>0.40500000000000008</c:v>
                </c:pt>
                <c:pt idx="4">
                  <c:v>0.4860000000000001</c:v>
                </c:pt>
                <c:pt idx="5">
                  <c:v>0.28800000000000003</c:v>
                </c:pt>
                <c:pt idx="6">
                  <c:v>0.26600000000000001</c:v>
                </c:pt>
                <c:pt idx="7">
                  <c:v>0.4920000000000001</c:v>
                </c:pt>
                <c:pt idx="8">
                  <c:v>0.40900000000000003</c:v>
                </c:pt>
                <c:pt idx="9">
                  <c:v>0.14400000000000002</c:v>
                </c:pt>
                <c:pt idx="10">
                  <c:v>0.37200000000000005</c:v>
                </c:pt>
                <c:pt idx="11">
                  <c:v>0.39518181818181836</c:v>
                </c:pt>
              </c:numCache>
            </c:numRef>
          </c:val>
        </c:ser>
        <c:shape val="box"/>
        <c:axId val="72226688"/>
        <c:axId val="72228224"/>
        <c:axId val="0"/>
      </c:bar3DChart>
      <c:catAx>
        <c:axId val="72226688"/>
        <c:scaling>
          <c:orientation val="minMax"/>
        </c:scaling>
        <c:axPos val="b"/>
        <c:tickLblPos val="nextTo"/>
        <c:crossAx val="72228224"/>
        <c:crosses val="autoZero"/>
        <c:auto val="1"/>
        <c:lblAlgn val="ctr"/>
        <c:lblOffset val="100"/>
      </c:catAx>
      <c:valAx>
        <c:axId val="72228224"/>
        <c:scaling>
          <c:orientation val="minMax"/>
        </c:scaling>
        <c:axPos val="l"/>
        <c:majorGridlines/>
        <c:numFmt formatCode="0.00" sourceLinked="1"/>
        <c:tickLblPos val="nextTo"/>
        <c:crossAx val="72226688"/>
        <c:crosses val="autoZero"/>
        <c:crossBetween val="between"/>
      </c:valAx>
    </c:plotArea>
    <c:plotVisOnly val="1"/>
  </c:chart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ИАСМ!$J$1</c:f>
              <c:strCache>
                <c:ptCount val="1"/>
                <c:pt idx="0">
                  <c:v>Пролазност студената на тесту ретенције</c:v>
                </c:pt>
              </c:strCache>
            </c:strRef>
          </c:tx>
          <c:cat>
            <c:strRef>
              <c:f>ИАСМ!$B$2:$B$13</c:f>
              <c:strCache>
                <c:ptCount val="12"/>
                <c:pt idx="0">
                  <c:v>Анатомија 1</c:v>
                </c:pt>
                <c:pt idx="1">
                  <c:v>Хумана генетика</c:v>
                </c:pt>
                <c:pt idx="2">
                  <c:v>Биохемија</c:v>
                </c:pt>
                <c:pt idx="3">
                  <c:v>Физиологија</c:v>
                </c:pt>
                <c:pt idx="4">
                  <c:v>Патолошка физиологија</c:v>
                </c:pt>
                <c:pt idx="5">
                  <c:v>Патолошка анатомија</c:v>
                </c:pt>
                <c:pt idx="6">
                  <c:v>Дерматовенерологија</c:v>
                </c:pt>
                <c:pt idx="7">
                  <c:v>Интерна медицина 2</c:v>
                </c:pt>
                <c:pt idx="8">
                  <c:v>Нуклеарна медицина</c:v>
                </c:pt>
                <c:pt idx="9">
                  <c:v>Хирургија 1</c:v>
                </c:pt>
                <c:pt idx="10">
                  <c:v>Педијатрија</c:v>
                </c:pt>
                <c:pt idx="11">
                  <c:v>УКУПНО</c:v>
                </c:pt>
              </c:strCache>
            </c:strRef>
          </c:cat>
          <c:val>
            <c:numRef>
              <c:f>ИАСМ!$J$2:$J$13</c:f>
              <c:numCache>
                <c:formatCode>0.00%</c:formatCode>
                <c:ptCount val="12"/>
                <c:pt idx="0">
                  <c:v>0.65116279069767458</c:v>
                </c:pt>
                <c:pt idx="1">
                  <c:v>0.98837209302325568</c:v>
                </c:pt>
                <c:pt idx="2">
                  <c:v>0.91304347826086962</c:v>
                </c:pt>
                <c:pt idx="3">
                  <c:v>0.71111111111111114</c:v>
                </c:pt>
                <c:pt idx="4">
                  <c:v>0.89</c:v>
                </c:pt>
                <c:pt idx="5">
                  <c:v>0.95000000000000007</c:v>
                </c:pt>
                <c:pt idx="6">
                  <c:v>0.87500000000000011</c:v>
                </c:pt>
                <c:pt idx="7">
                  <c:v>0.89583333333333348</c:v>
                </c:pt>
                <c:pt idx="8">
                  <c:v>0.91208791208791207</c:v>
                </c:pt>
                <c:pt idx="9">
                  <c:v>0.98837209302325568</c:v>
                </c:pt>
                <c:pt idx="10">
                  <c:v>0.91549295774647887</c:v>
                </c:pt>
                <c:pt idx="11">
                  <c:v>0.88095234266217193</c:v>
                </c:pt>
              </c:numCache>
            </c:numRef>
          </c:val>
        </c:ser>
        <c:shape val="box"/>
        <c:axId val="72268800"/>
        <c:axId val="72274688"/>
        <c:axId val="0"/>
      </c:bar3DChart>
      <c:catAx>
        <c:axId val="72268800"/>
        <c:scaling>
          <c:orientation val="minMax"/>
        </c:scaling>
        <c:axPos val="b"/>
        <c:tickLblPos val="nextTo"/>
        <c:crossAx val="72274688"/>
        <c:crosses val="autoZero"/>
        <c:auto val="1"/>
        <c:lblAlgn val="ctr"/>
        <c:lblOffset val="100"/>
      </c:catAx>
      <c:valAx>
        <c:axId val="72274688"/>
        <c:scaling>
          <c:orientation val="minMax"/>
        </c:scaling>
        <c:axPos val="l"/>
        <c:majorGridlines/>
        <c:numFmt formatCode="0.00%" sourceLinked="1"/>
        <c:tickLblPos val="nextTo"/>
        <c:crossAx val="72268800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50740608"/>
        <c:axId val="50758784"/>
        <c:axId val="0"/>
      </c:bar3DChart>
      <c:catAx>
        <c:axId val="50740608"/>
        <c:scaling>
          <c:orientation val="minMax"/>
        </c:scaling>
        <c:axPos val="b"/>
        <c:tickLblPos val="nextTo"/>
        <c:crossAx val="50758784"/>
        <c:crosses val="autoZero"/>
        <c:auto val="1"/>
        <c:lblAlgn val="ctr"/>
        <c:lblOffset val="100"/>
      </c:catAx>
      <c:valAx>
        <c:axId val="50758784"/>
        <c:scaling>
          <c:orientation val="minMax"/>
        </c:scaling>
        <c:axPos val="l"/>
        <c:majorGridlines/>
        <c:numFmt formatCode="0.00%" sourceLinked="1"/>
        <c:tickLblPos val="nextTo"/>
        <c:crossAx val="5074060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55134774819912"/>
          <c:y val="2.2446786893573795E-2"/>
          <c:w val="0.26525817606132529"/>
          <c:h val="5.8331978663957305E-2"/>
        </c:manualLayout>
      </c:layout>
    </c:legend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ИАСС!$E$1</c:f>
              <c:strCache>
                <c:ptCount val="1"/>
                <c:pt idx="0">
                  <c:v>Однос оцена (тест/испит)</c:v>
                </c:pt>
              </c:strCache>
            </c:strRef>
          </c:tx>
          <c:cat>
            <c:strRef>
              <c:f>ИАСС!$B$2:$B$22</c:f>
              <c:strCache>
                <c:ptCount val="21"/>
                <c:pt idx="0">
                  <c:v>Анатомија са морфологијом зуба </c:v>
                </c:pt>
                <c:pt idx="1">
                  <c:v>Физиологија</c:v>
                </c:pt>
                <c:pt idx="2">
                  <c:v>Хистологија са ембриологијом</c:v>
                </c:pt>
                <c:pt idx="3">
                  <c:v>Етика</c:v>
                </c:pt>
                <c:pt idx="4">
                  <c:v>Информатика</c:v>
                </c:pt>
                <c:pt idx="5">
                  <c:v>Микробиологија и имунологија </c:v>
                </c:pt>
                <c:pt idx="6">
                  <c:v>Инфективне болести </c:v>
                </c:pt>
                <c:pt idx="7">
                  <c:v>Фармакологија са токсикологијом</c:v>
                </c:pt>
                <c:pt idx="8">
                  <c:v>Интерна медицина са педијатријом</c:v>
                </c:pt>
                <c:pt idx="9">
                  <c:v>Народно здравље</c:v>
                </c:pt>
                <c:pt idx="10">
                  <c:v>Неурологија и психијатрија</c:v>
                </c:pt>
                <c:pt idx="11">
                  <c:v>Болести зуба претклиника</c:v>
                </c:pt>
                <c:pt idx="12">
                  <c:v>Радиологија</c:v>
                </c:pt>
                <c:pt idx="13">
                  <c:v>Орална медицина</c:v>
                </c:pt>
                <c:pt idx="14">
                  <c:v>Гнатологија</c:v>
                </c:pt>
                <c:pt idx="15">
                  <c:v>Орална хирургија </c:v>
                </c:pt>
                <c:pt idx="16">
                  <c:v>Рестауративна одонтологија 2</c:v>
                </c:pt>
                <c:pt idx="17">
                  <c:v>Рестауративна одонтологија 2-стручна пракса</c:v>
                </c:pt>
                <c:pt idx="18">
                  <c:v>Мобилна протетика</c:v>
                </c:pt>
                <c:pt idx="19">
                  <c:v>Дентална оклузија и функција вилица</c:v>
                </c:pt>
                <c:pt idx="20">
                  <c:v>УКУПНО</c:v>
                </c:pt>
              </c:strCache>
            </c:strRef>
          </c:cat>
          <c:val>
            <c:numRef>
              <c:f>ИАСС!$E$2:$E$22</c:f>
              <c:numCache>
                <c:formatCode>0.00%</c:formatCode>
                <c:ptCount val="21"/>
                <c:pt idx="0">
                  <c:v>0.85702592087312435</c:v>
                </c:pt>
                <c:pt idx="1">
                  <c:v>0.85634605850272683</c:v>
                </c:pt>
                <c:pt idx="2">
                  <c:v>0.65223062875032611</c:v>
                </c:pt>
                <c:pt idx="3">
                  <c:v>0.78412286394116359</c:v>
                </c:pt>
                <c:pt idx="4">
                  <c:v>0.85011306126843966</c:v>
                </c:pt>
                <c:pt idx="5">
                  <c:v>0.93406303573783456</c:v>
                </c:pt>
                <c:pt idx="6">
                  <c:v>0.92515155264134619</c:v>
                </c:pt>
                <c:pt idx="7">
                  <c:v>0.70535130184482531</c:v>
                </c:pt>
                <c:pt idx="8">
                  <c:v>0.85161290322580663</c:v>
                </c:pt>
                <c:pt idx="9">
                  <c:v>0.75127138233934365</c:v>
                </c:pt>
                <c:pt idx="10">
                  <c:v>0.75229885057471313</c:v>
                </c:pt>
                <c:pt idx="11">
                  <c:v>0.93574108818011292</c:v>
                </c:pt>
                <c:pt idx="12">
                  <c:v>0.65434782608695663</c:v>
                </c:pt>
                <c:pt idx="13">
                  <c:v>0.76168757126567865</c:v>
                </c:pt>
                <c:pt idx="14">
                  <c:v>0.82304287045666369</c:v>
                </c:pt>
                <c:pt idx="15">
                  <c:v>0.94330565646082032</c:v>
                </c:pt>
                <c:pt idx="16">
                  <c:v>0.93469143199520688</c:v>
                </c:pt>
                <c:pt idx="17">
                  <c:v>0.99419394688079055</c:v>
                </c:pt>
                <c:pt idx="18">
                  <c:v>0.89296787796105659</c:v>
                </c:pt>
                <c:pt idx="19">
                  <c:v>0.76520231213872858</c:v>
                </c:pt>
                <c:pt idx="20">
                  <c:v>0.83123840705628338</c:v>
                </c:pt>
              </c:numCache>
            </c:numRef>
          </c:val>
        </c:ser>
        <c:shape val="box"/>
        <c:axId val="50779264"/>
        <c:axId val="50780800"/>
        <c:axId val="0"/>
      </c:bar3DChart>
      <c:catAx>
        <c:axId val="50779264"/>
        <c:scaling>
          <c:orientation val="minMax"/>
        </c:scaling>
        <c:axPos val="b"/>
        <c:tickLblPos val="nextTo"/>
        <c:crossAx val="50780800"/>
        <c:crosses val="autoZero"/>
        <c:auto val="1"/>
        <c:lblAlgn val="ctr"/>
        <c:lblOffset val="100"/>
      </c:catAx>
      <c:valAx>
        <c:axId val="50780800"/>
        <c:scaling>
          <c:orientation val="minMax"/>
        </c:scaling>
        <c:axPos val="l"/>
        <c:majorGridlines/>
        <c:numFmt formatCode="0.00%" sourceLinked="1"/>
        <c:tickLblPos val="nextTo"/>
        <c:crossAx val="50779264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50784128"/>
        <c:axId val="69146880"/>
        <c:axId val="0"/>
      </c:bar3DChart>
      <c:catAx>
        <c:axId val="50784128"/>
        <c:scaling>
          <c:orientation val="minMax"/>
        </c:scaling>
        <c:axPos val="b"/>
        <c:tickLblPos val="nextTo"/>
        <c:crossAx val="69146880"/>
        <c:crosses val="autoZero"/>
        <c:auto val="1"/>
        <c:lblAlgn val="ctr"/>
        <c:lblOffset val="100"/>
      </c:catAx>
      <c:valAx>
        <c:axId val="69146880"/>
        <c:scaling>
          <c:orientation val="minMax"/>
        </c:scaling>
        <c:axPos val="l"/>
        <c:majorGridlines/>
        <c:numFmt formatCode="0.00" sourceLinked="1"/>
        <c:tickLblPos val="nextTo"/>
        <c:crossAx val="50784128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ИАСС!$F$1</c:f>
              <c:strCache>
                <c:ptCount val="1"/>
                <c:pt idx="0">
                  <c:v>Корелација резултата</c:v>
                </c:pt>
              </c:strCache>
            </c:strRef>
          </c:tx>
          <c:cat>
            <c:strRef>
              <c:f>ИАСС!$B$2:$B$22</c:f>
              <c:strCache>
                <c:ptCount val="21"/>
                <c:pt idx="0">
                  <c:v>Анатомија са морфологијом зуба </c:v>
                </c:pt>
                <c:pt idx="1">
                  <c:v>Физиологија</c:v>
                </c:pt>
                <c:pt idx="2">
                  <c:v>Хистологија са ембриологијом</c:v>
                </c:pt>
                <c:pt idx="3">
                  <c:v>Етика</c:v>
                </c:pt>
                <c:pt idx="4">
                  <c:v>Информатика</c:v>
                </c:pt>
                <c:pt idx="5">
                  <c:v>Микробиологија и имунологија </c:v>
                </c:pt>
                <c:pt idx="6">
                  <c:v>Инфективне болести </c:v>
                </c:pt>
                <c:pt idx="7">
                  <c:v>Фармакологија са токсикологијом</c:v>
                </c:pt>
                <c:pt idx="8">
                  <c:v>Интерна медицина са педијатријом</c:v>
                </c:pt>
                <c:pt idx="9">
                  <c:v>Народно здравље</c:v>
                </c:pt>
                <c:pt idx="10">
                  <c:v>Неурологија и психијатрија</c:v>
                </c:pt>
                <c:pt idx="11">
                  <c:v>Болести зуба претклиника</c:v>
                </c:pt>
                <c:pt idx="12">
                  <c:v>Радиологија</c:v>
                </c:pt>
                <c:pt idx="13">
                  <c:v>Орална медицина</c:v>
                </c:pt>
                <c:pt idx="14">
                  <c:v>Гнатологија</c:v>
                </c:pt>
                <c:pt idx="15">
                  <c:v>Орална хирургија </c:v>
                </c:pt>
                <c:pt idx="16">
                  <c:v>Рестауративна одонтологија 2</c:v>
                </c:pt>
                <c:pt idx="17">
                  <c:v>Рестауративна одонтологија 2-стручна пракса</c:v>
                </c:pt>
                <c:pt idx="18">
                  <c:v>Мобилна протетика</c:v>
                </c:pt>
                <c:pt idx="19">
                  <c:v>Дентална оклузија и функција вилица</c:v>
                </c:pt>
                <c:pt idx="20">
                  <c:v>УКУПНО</c:v>
                </c:pt>
              </c:strCache>
            </c:strRef>
          </c:cat>
          <c:val>
            <c:numRef>
              <c:f>ИАСС!$F$2:$F$22</c:f>
              <c:numCache>
                <c:formatCode>0.00</c:formatCode>
                <c:ptCount val="21"/>
                <c:pt idx="0">
                  <c:v>0.7740000000000008</c:v>
                </c:pt>
                <c:pt idx="1">
                  <c:v>0.34200000000000008</c:v>
                </c:pt>
                <c:pt idx="2">
                  <c:v>0.28600000000000031</c:v>
                </c:pt>
                <c:pt idx="3">
                  <c:v>0.21700000000000016</c:v>
                </c:pt>
                <c:pt idx="4">
                  <c:v>0.78400000000000003</c:v>
                </c:pt>
                <c:pt idx="5">
                  <c:v>0.55100000000000005</c:v>
                </c:pt>
                <c:pt idx="6">
                  <c:v>0.63300000000000078</c:v>
                </c:pt>
                <c:pt idx="7">
                  <c:v>5.7000000000000023E-2</c:v>
                </c:pt>
                <c:pt idx="8">
                  <c:v>0.65300000000000091</c:v>
                </c:pt>
                <c:pt idx="9">
                  <c:v>0.69499999999999995</c:v>
                </c:pt>
                <c:pt idx="10">
                  <c:v>0.47800000000000031</c:v>
                </c:pt>
                <c:pt idx="11">
                  <c:v>0.75800000000000078</c:v>
                </c:pt>
                <c:pt idx="12">
                  <c:v>0.53400000000000003</c:v>
                </c:pt>
                <c:pt idx="13">
                  <c:v>0.78600000000000003</c:v>
                </c:pt>
                <c:pt idx="14">
                  <c:v>0.40600000000000008</c:v>
                </c:pt>
                <c:pt idx="15">
                  <c:v>0.71500000000000064</c:v>
                </c:pt>
                <c:pt idx="16">
                  <c:v>0.28000000000000008</c:v>
                </c:pt>
                <c:pt idx="17">
                  <c:v>0.30000000000000032</c:v>
                </c:pt>
                <c:pt idx="18">
                  <c:v>9.9000000000000046E-2</c:v>
                </c:pt>
                <c:pt idx="19">
                  <c:v>0.222</c:v>
                </c:pt>
                <c:pt idx="20">
                  <c:v>0.47850000000000031</c:v>
                </c:pt>
              </c:numCache>
            </c:numRef>
          </c:val>
        </c:ser>
        <c:shape val="box"/>
        <c:axId val="69162880"/>
        <c:axId val="69164416"/>
        <c:axId val="0"/>
      </c:bar3DChart>
      <c:catAx>
        <c:axId val="69162880"/>
        <c:scaling>
          <c:orientation val="minMax"/>
        </c:scaling>
        <c:axPos val="b"/>
        <c:tickLblPos val="nextTo"/>
        <c:crossAx val="69164416"/>
        <c:crosses val="autoZero"/>
        <c:auto val="1"/>
        <c:lblAlgn val="ctr"/>
        <c:lblOffset val="100"/>
      </c:catAx>
      <c:valAx>
        <c:axId val="69164416"/>
        <c:scaling>
          <c:orientation val="minMax"/>
        </c:scaling>
        <c:axPos val="l"/>
        <c:majorGridlines/>
        <c:numFmt formatCode="0.00" sourceLinked="1"/>
        <c:tickLblPos val="nextTo"/>
        <c:crossAx val="69162880"/>
        <c:crosses val="autoZero"/>
        <c:crossBetween val="between"/>
      </c:valAx>
    </c:plotArea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ИАСС!$J$1</c:f>
              <c:strCache>
                <c:ptCount val="1"/>
                <c:pt idx="0">
                  <c:v>Пролазност студената на тесту ретенције</c:v>
                </c:pt>
              </c:strCache>
            </c:strRef>
          </c:tx>
          <c:cat>
            <c:strRef>
              <c:f>ИАСС!$B$2:$B$22</c:f>
              <c:strCache>
                <c:ptCount val="21"/>
                <c:pt idx="0">
                  <c:v>Анатомија са морфологијом зуба </c:v>
                </c:pt>
                <c:pt idx="1">
                  <c:v>Физиологија</c:v>
                </c:pt>
                <c:pt idx="2">
                  <c:v>Хистологија са ембриологијом</c:v>
                </c:pt>
                <c:pt idx="3">
                  <c:v>Етика</c:v>
                </c:pt>
                <c:pt idx="4">
                  <c:v>Информатика</c:v>
                </c:pt>
                <c:pt idx="5">
                  <c:v>Микробиологија и имунологија </c:v>
                </c:pt>
                <c:pt idx="6">
                  <c:v>Инфективне болести </c:v>
                </c:pt>
                <c:pt idx="7">
                  <c:v>Фармакологија са токсикологијом</c:v>
                </c:pt>
                <c:pt idx="8">
                  <c:v>Интерна медицина са педијатријом</c:v>
                </c:pt>
                <c:pt idx="9">
                  <c:v>Народно здравље</c:v>
                </c:pt>
                <c:pt idx="10">
                  <c:v>Неурологија и психијатрија</c:v>
                </c:pt>
                <c:pt idx="11">
                  <c:v>Болести зуба претклиника</c:v>
                </c:pt>
                <c:pt idx="12">
                  <c:v>Радиологија</c:v>
                </c:pt>
                <c:pt idx="13">
                  <c:v>Орална медицина</c:v>
                </c:pt>
                <c:pt idx="14">
                  <c:v>Гнатологија</c:v>
                </c:pt>
                <c:pt idx="15">
                  <c:v>Орална хирургија </c:v>
                </c:pt>
                <c:pt idx="16">
                  <c:v>Рестауративна одонтологија 2</c:v>
                </c:pt>
                <c:pt idx="17">
                  <c:v>Рестауративна одонтологија 2-стручна пракса</c:v>
                </c:pt>
                <c:pt idx="18">
                  <c:v>Мобилна протетика</c:v>
                </c:pt>
                <c:pt idx="19">
                  <c:v>Дентална оклузија и функција вилица</c:v>
                </c:pt>
                <c:pt idx="20">
                  <c:v>УКУПНО</c:v>
                </c:pt>
              </c:strCache>
            </c:strRef>
          </c:cat>
          <c:val>
            <c:numRef>
              <c:f>ИАСС!$J$2:$J$22</c:f>
              <c:numCache>
                <c:formatCode>0.00%</c:formatCode>
                <c:ptCount val="21"/>
                <c:pt idx="0">
                  <c:v>0.73913043478260854</c:v>
                </c:pt>
                <c:pt idx="1">
                  <c:v>0.77272727272727348</c:v>
                </c:pt>
                <c:pt idx="2">
                  <c:v>0.36363636363636381</c:v>
                </c:pt>
                <c:pt idx="3">
                  <c:v>1</c:v>
                </c:pt>
                <c:pt idx="4">
                  <c:v>1</c:v>
                </c:pt>
                <c:pt idx="5">
                  <c:v>0.91666666666666652</c:v>
                </c:pt>
                <c:pt idx="6">
                  <c:v>1</c:v>
                </c:pt>
                <c:pt idx="7">
                  <c:v>0.65217391304347982</c:v>
                </c:pt>
                <c:pt idx="8">
                  <c:v>0.8</c:v>
                </c:pt>
                <c:pt idx="9">
                  <c:v>0.95652173913043481</c:v>
                </c:pt>
                <c:pt idx="10">
                  <c:v>0.95454545454545536</c:v>
                </c:pt>
                <c:pt idx="11">
                  <c:v>1</c:v>
                </c:pt>
                <c:pt idx="12">
                  <c:v>0.8333333333333337</c:v>
                </c:pt>
                <c:pt idx="13">
                  <c:v>0.88</c:v>
                </c:pt>
                <c:pt idx="14">
                  <c:v>1</c:v>
                </c:pt>
                <c:pt idx="15">
                  <c:v>1</c:v>
                </c:pt>
                <c:pt idx="16">
                  <c:v>1</c:v>
                </c:pt>
                <c:pt idx="17">
                  <c:v>1</c:v>
                </c:pt>
                <c:pt idx="18">
                  <c:v>1</c:v>
                </c:pt>
                <c:pt idx="19">
                  <c:v>0.85714285714285765</c:v>
                </c:pt>
                <c:pt idx="20">
                  <c:v>0.886293901750423</c:v>
                </c:pt>
              </c:numCache>
            </c:numRef>
          </c:val>
        </c:ser>
        <c:shape val="box"/>
        <c:axId val="69180416"/>
        <c:axId val="69083904"/>
        <c:axId val="0"/>
      </c:bar3DChart>
      <c:catAx>
        <c:axId val="69180416"/>
        <c:scaling>
          <c:orientation val="minMax"/>
        </c:scaling>
        <c:axPos val="b"/>
        <c:tickLblPos val="nextTo"/>
        <c:crossAx val="69083904"/>
        <c:crosses val="autoZero"/>
        <c:auto val="1"/>
        <c:lblAlgn val="ctr"/>
        <c:lblOffset val="100"/>
      </c:catAx>
      <c:valAx>
        <c:axId val="69083904"/>
        <c:scaling>
          <c:orientation val="minMax"/>
        </c:scaling>
        <c:axPos val="l"/>
        <c:majorGridlines/>
        <c:numFmt formatCode="0.00%" sourceLinked="1"/>
        <c:tickLblPos val="nextTo"/>
        <c:crossAx val="69180416"/>
        <c:crosses val="autoZero"/>
        <c:crossBetween val="between"/>
      </c:valAx>
    </c:plotArea>
    <c:plotVisOnly val="1"/>
  </c:chart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barChart>
        <c:barDir val="col"/>
        <c:grouping val="clustered"/>
        <c:ser>
          <c:idx val="0"/>
          <c:order val="0"/>
          <c:tx>
            <c:strRef>
              <c:f>ИАСФ!$C$1</c:f>
              <c:strCache>
                <c:ptCount val="1"/>
                <c:pt idx="0">
                  <c:v>Просечна оцена на испиту</c:v>
                </c:pt>
              </c:strCache>
            </c:strRef>
          </c:tx>
          <c:cat>
            <c:strRef>
              <c:f>ИАСФ!$B$2:$B$24</c:f>
              <c:strCache>
                <c:ptCount val="23"/>
                <c:pt idx="0">
                  <c:v>Аналитичка хемија</c:v>
                </c:pt>
                <c:pt idx="1">
                  <c:v>Фармацеутска биологија са генетиком</c:v>
                </c:pt>
                <c:pt idx="2">
                  <c:v>Општа и неорганска хемија</c:v>
                </c:pt>
                <c:pt idx="3">
                  <c:v>Основи физичке хемије</c:v>
                </c:pt>
                <c:pt idx="4">
                  <c:v>Основи морфологије човека</c:v>
                </c:pt>
                <c:pt idx="5">
                  <c:v>Увод у фармацеутску праксу</c:v>
                </c:pt>
                <c:pt idx="6">
                  <c:v>Фармацеутска анализа и спектроскопија</c:v>
                </c:pt>
                <c:pt idx="7">
                  <c:v>Фармацеутска микробиологија</c:v>
                </c:pt>
                <c:pt idx="8">
                  <c:v>Лабораторијски експерименти у фармацији</c:v>
                </c:pt>
                <c:pt idx="9">
                  <c:v>Фармацеутска технологија</c:v>
                </c:pt>
                <c:pt idx="10">
                  <c:v>Фармацеутска и биолошка хемија 2</c:v>
                </c:pt>
                <c:pt idx="11">
                  <c:v>Физиологија и фармакологија 3</c:v>
                </c:pt>
                <c:pt idx="12">
                  <c:v>Исхрана у здрављу и болести</c:v>
                </c:pt>
                <c:pt idx="13">
                  <c:v>Молекуларна фармакологија</c:v>
                </c:pt>
                <c:pt idx="14">
                  <c:v>Статистика у фармацији</c:v>
                </c:pt>
                <c:pt idx="15">
                  <c:v>Нове методе примене лекова</c:v>
                </c:pt>
                <c:pt idx="16">
                  <c:v>Медицинска хемија и дизајн лекова 1</c:v>
                </c:pt>
                <c:pt idx="17">
                  <c:v>Фармацеутска биотехнологија</c:v>
                </c:pt>
                <c:pt idx="18">
                  <c:v>Имунофармакологија и лечење хроничних болести</c:v>
                </c:pt>
                <c:pt idx="19">
                  <c:v>Клиничка фармација 1</c:v>
                </c:pt>
                <c:pt idx="20">
                  <c:v>Медицинска хемија и дизајн лекова 2</c:v>
                </c:pt>
                <c:pt idx="21">
                  <c:v>Нове методе примене лекова 2</c:v>
                </c:pt>
                <c:pt idx="22">
                  <c:v>УКУПНО</c:v>
                </c:pt>
              </c:strCache>
            </c:strRef>
          </c:cat>
          <c:val>
            <c:numRef>
              <c:f>ИАСФ!$C$2:$C$24</c:f>
              <c:numCache>
                <c:formatCode>0.00</c:formatCode>
                <c:ptCount val="23"/>
                <c:pt idx="0">
                  <c:v>7.55</c:v>
                </c:pt>
                <c:pt idx="1">
                  <c:v>8.33</c:v>
                </c:pt>
                <c:pt idx="2">
                  <c:v>7.8599999999999985</c:v>
                </c:pt>
                <c:pt idx="3">
                  <c:v>8.6</c:v>
                </c:pt>
                <c:pt idx="4">
                  <c:v>7.22</c:v>
                </c:pt>
                <c:pt idx="5">
                  <c:v>9.26</c:v>
                </c:pt>
                <c:pt idx="6">
                  <c:v>8.3000000000000007</c:v>
                </c:pt>
                <c:pt idx="7">
                  <c:v>7.92</c:v>
                </c:pt>
                <c:pt idx="8">
                  <c:v>8.1</c:v>
                </c:pt>
                <c:pt idx="9">
                  <c:v>9.7900000000000009</c:v>
                </c:pt>
                <c:pt idx="10">
                  <c:v>8.09</c:v>
                </c:pt>
                <c:pt idx="11">
                  <c:v>8.24</c:v>
                </c:pt>
                <c:pt idx="12">
                  <c:v>8.7000000000000011</c:v>
                </c:pt>
                <c:pt idx="13">
                  <c:v>8.44</c:v>
                </c:pt>
                <c:pt idx="14">
                  <c:v>9</c:v>
                </c:pt>
                <c:pt idx="15">
                  <c:v>7.6</c:v>
                </c:pt>
                <c:pt idx="16">
                  <c:v>8.34</c:v>
                </c:pt>
                <c:pt idx="17">
                  <c:v>8</c:v>
                </c:pt>
                <c:pt idx="18">
                  <c:v>8.74</c:v>
                </c:pt>
                <c:pt idx="19">
                  <c:v>8.76</c:v>
                </c:pt>
                <c:pt idx="20">
                  <c:v>8</c:v>
                </c:pt>
                <c:pt idx="21">
                  <c:v>8.8700000000000028</c:v>
                </c:pt>
                <c:pt idx="22">
                  <c:v>8.3504545454545482</c:v>
                </c:pt>
              </c:numCache>
            </c:numRef>
          </c:val>
        </c:ser>
        <c:ser>
          <c:idx val="1"/>
          <c:order val="1"/>
          <c:tx>
            <c:strRef>
              <c:f>ИАСФ!$D$1</c:f>
              <c:strCache>
                <c:ptCount val="1"/>
                <c:pt idx="0">
                  <c:v>Просечна оцена на тесту</c:v>
                </c:pt>
              </c:strCache>
            </c:strRef>
          </c:tx>
          <c:cat>
            <c:strRef>
              <c:f>ИАСФ!$B$2:$B$24</c:f>
              <c:strCache>
                <c:ptCount val="23"/>
                <c:pt idx="0">
                  <c:v>Аналитичка хемија</c:v>
                </c:pt>
                <c:pt idx="1">
                  <c:v>Фармацеутска биологија са генетиком</c:v>
                </c:pt>
                <c:pt idx="2">
                  <c:v>Општа и неорганска хемија</c:v>
                </c:pt>
                <c:pt idx="3">
                  <c:v>Основи физичке хемије</c:v>
                </c:pt>
                <c:pt idx="4">
                  <c:v>Основи морфологије човека</c:v>
                </c:pt>
                <c:pt idx="5">
                  <c:v>Увод у фармацеутску праксу</c:v>
                </c:pt>
                <c:pt idx="6">
                  <c:v>Фармацеутска анализа и спектроскопија</c:v>
                </c:pt>
                <c:pt idx="7">
                  <c:v>Фармацеутска микробиологија</c:v>
                </c:pt>
                <c:pt idx="8">
                  <c:v>Лабораторијски експерименти у фармацији</c:v>
                </c:pt>
                <c:pt idx="9">
                  <c:v>Фармацеутска технологија</c:v>
                </c:pt>
                <c:pt idx="10">
                  <c:v>Фармацеутска и биолошка хемија 2</c:v>
                </c:pt>
                <c:pt idx="11">
                  <c:v>Физиологија и фармакологија 3</c:v>
                </c:pt>
                <c:pt idx="12">
                  <c:v>Исхрана у здрављу и болести</c:v>
                </c:pt>
                <c:pt idx="13">
                  <c:v>Молекуларна фармакологија</c:v>
                </c:pt>
                <c:pt idx="14">
                  <c:v>Статистика у фармацији</c:v>
                </c:pt>
                <c:pt idx="15">
                  <c:v>Нове методе примене лекова</c:v>
                </c:pt>
                <c:pt idx="16">
                  <c:v>Медицинска хемија и дизајн лекова 1</c:v>
                </c:pt>
                <c:pt idx="17">
                  <c:v>Фармацеутска биотехнологија</c:v>
                </c:pt>
                <c:pt idx="18">
                  <c:v>Имунофармакологија и лечење хроничних болести</c:v>
                </c:pt>
                <c:pt idx="19">
                  <c:v>Клиничка фармација 1</c:v>
                </c:pt>
                <c:pt idx="20">
                  <c:v>Медицинска хемија и дизајн лекова 2</c:v>
                </c:pt>
                <c:pt idx="21">
                  <c:v>Нове методе примене лекова 2</c:v>
                </c:pt>
                <c:pt idx="22">
                  <c:v>УКУПНО</c:v>
                </c:pt>
              </c:strCache>
            </c:strRef>
          </c:cat>
          <c:val>
            <c:numRef>
              <c:f>ИАСФ!$D$2:$D$24</c:f>
              <c:numCache>
                <c:formatCode>0.00</c:formatCode>
                <c:ptCount val="23"/>
                <c:pt idx="0" formatCode="General">
                  <c:v>7.21</c:v>
                </c:pt>
                <c:pt idx="1">
                  <c:v>7.38</c:v>
                </c:pt>
                <c:pt idx="2">
                  <c:v>7</c:v>
                </c:pt>
                <c:pt idx="3">
                  <c:v>7.4</c:v>
                </c:pt>
                <c:pt idx="4">
                  <c:v>6.5</c:v>
                </c:pt>
                <c:pt idx="5">
                  <c:v>7.45</c:v>
                </c:pt>
                <c:pt idx="6">
                  <c:v>7.5</c:v>
                </c:pt>
                <c:pt idx="7">
                  <c:v>5.5</c:v>
                </c:pt>
                <c:pt idx="8">
                  <c:v>7.6</c:v>
                </c:pt>
                <c:pt idx="9">
                  <c:v>6.8599999999999985</c:v>
                </c:pt>
                <c:pt idx="10">
                  <c:v>6.75</c:v>
                </c:pt>
                <c:pt idx="11">
                  <c:v>5.23</c:v>
                </c:pt>
                <c:pt idx="12">
                  <c:v>6.7</c:v>
                </c:pt>
                <c:pt idx="13">
                  <c:v>6.14</c:v>
                </c:pt>
                <c:pt idx="14">
                  <c:v>6</c:v>
                </c:pt>
                <c:pt idx="15">
                  <c:v>6.9</c:v>
                </c:pt>
                <c:pt idx="16">
                  <c:v>6.95</c:v>
                </c:pt>
                <c:pt idx="17">
                  <c:v>5</c:v>
                </c:pt>
                <c:pt idx="18">
                  <c:v>6.56</c:v>
                </c:pt>
                <c:pt idx="19">
                  <c:v>6</c:v>
                </c:pt>
                <c:pt idx="20">
                  <c:v>5</c:v>
                </c:pt>
                <c:pt idx="21">
                  <c:v>6.72</c:v>
                </c:pt>
                <c:pt idx="22">
                  <c:v>6.5613636363636392</c:v>
                </c:pt>
              </c:numCache>
            </c:numRef>
          </c:val>
        </c:ser>
        <c:axId val="69112960"/>
        <c:axId val="69114496"/>
      </c:barChart>
      <c:catAx>
        <c:axId val="69112960"/>
        <c:scaling>
          <c:orientation val="minMax"/>
        </c:scaling>
        <c:axPos val="b"/>
        <c:tickLblPos val="nextTo"/>
        <c:crossAx val="69114496"/>
        <c:crosses val="autoZero"/>
        <c:auto val="1"/>
        <c:lblAlgn val="ctr"/>
        <c:lblOffset val="100"/>
      </c:catAx>
      <c:valAx>
        <c:axId val="69114496"/>
        <c:scaling>
          <c:orientation val="minMax"/>
          <c:max val="10"/>
        </c:scaling>
        <c:axPos val="l"/>
        <c:majorGridlines/>
        <c:numFmt formatCode="0.00" sourceLinked="1"/>
        <c:tickLblPos val="nextTo"/>
        <c:crossAx val="6911296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75950630138174857"/>
          <c:y val="0.26191551837270355"/>
          <c:w val="0.21519075716778024"/>
          <c:h val="8.7409853224540215E-2"/>
        </c:manualLayout>
      </c:layout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ИАСФ!$E$1</c:f>
              <c:strCache>
                <c:ptCount val="1"/>
                <c:pt idx="0">
                  <c:v>Однос оцена (тест/испит)</c:v>
                </c:pt>
              </c:strCache>
            </c:strRef>
          </c:tx>
          <c:cat>
            <c:strRef>
              <c:f>ИАСФ!$B$2:$B$24</c:f>
              <c:strCache>
                <c:ptCount val="23"/>
                <c:pt idx="0">
                  <c:v>Аналитичка хемија</c:v>
                </c:pt>
                <c:pt idx="1">
                  <c:v>Фармацеутска биологија са генетиком</c:v>
                </c:pt>
                <c:pt idx="2">
                  <c:v>Општа и неорганска хемија</c:v>
                </c:pt>
                <c:pt idx="3">
                  <c:v>Основи физичке хемије</c:v>
                </c:pt>
                <c:pt idx="4">
                  <c:v>Основи морфологије човека</c:v>
                </c:pt>
                <c:pt idx="5">
                  <c:v>Увод у фармацеутску праксу</c:v>
                </c:pt>
                <c:pt idx="6">
                  <c:v>Фармацеутска анализа и спектроскопија</c:v>
                </c:pt>
                <c:pt idx="7">
                  <c:v>Фармацеутска микробиологија</c:v>
                </c:pt>
                <c:pt idx="8">
                  <c:v>Лабораторијски експерименти у фармацији</c:v>
                </c:pt>
                <c:pt idx="9">
                  <c:v>Фармацеутска технологија</c:v>
                </c:pt>
                <c:pt idx="10">
                  <c:v>Фармацеутска и биолошка хемија 2</c:v>
                </c:pt>
                <c:pt idx="11">
                  <c:v>Физиологија и фармакологија 3</c:v>
                </c:pt>
                <c:pt idx="12">
                  <c:v>Исхрана у здрављу и болести</c:v>
                </c:pt>
                <c:pt idx="13">
                  <c:v>Молекуларна фармакологија</c:v>
                </c:pt>
                <c:pt idx="14">
                  <c:v>Статистика у фармацији</c:v>
                </c:pt>
                <c:pt idx="15">
                  <c:v>Нове методе примене лекова</c:v>
                </c:pt>
                <c:pt idx="16">
                  <c:v>Медицинска хемија и дизајн лекова 1</c:v>
                </c:pt>
                <c:pt idx="17">
                  <c:v>Фармацеутска биотехнологија</c:v>
                </c:pt>
                <c:pt idx="18">
                  <c:v>Имунофармакологија и лечење хроничних болести</c:v>
                </c:pt>
                <c:pt idx="19">
                  <c:v>Клиничка фармација 1</c:v>
                </c:pt>
                <c:pt idx="20">
                  <c:v>Медицинска хемија и дизајн лекова 2</c:v>
                </c:pt>
                <c:pt idx="21">
                  <c:v>Нове методе примене лекова 2</c:v>
                </c:pt>
                <c:pt idx="22">
                  <c:v>УКУПНО</c:v>
                </c:pt>
              </c:strCache>
            </c:strRef>
          </c:cat>
          <c:val>
            <c:numRef>
              <c:f>ИАСФ!$E$2:$E$24</c:f>
              <c:numCache>
                <c:formatCode>0.00%</c:formatCode>
                <c:ptCount val="23"/>
                <c:pt idx="0">
                  <c:v>0.95496688741721858</c:v>
                </c:pt>
                <c:pt idx="1">
                  <c:v>0.88595438175270058</c:v>
                </c:pt>
                <c:pt idx="2">
                  <c:v>0.89058524173027953</c:v>
                </c:pt>
                <c:pt idx="3">
                  <c:v>0.86046511627906985</c:v>
                </c:pt>
                <c:pt idx="4">
                  <c:v>0.90027700831024937</c:v>
                </c:pt>
                <c:pt idx="5">
                  <c:v>0.80453563714902832</c:v>
                </c:pt>
                <c:pt idx="6">
                  <c:v>0.90361445783132521</c:v>
                </c:pt>
                <c:pt idx="7">
                  <c:v>0.69444444444444464</c:v>
                </c:pt>
                <c:pt idx="8">
                  <c:v>0.93827160493827177</c:v>
                </c:pt>
                <c:pt idx="9">
                  <c:v>0.70071501532175695</c:v>
                </c:pt>
                <c:pt idx="10">
                  <c:v>0.83436341161928329</c:v>
                </c:pt>
                <c:pt idx="11">
                  <c:v>0.63470873786407811</c:v>
                </c:pt>
                <c:pt idx="12">
                  <c:v>0.77011494252873591</c:v>
                </c:pt>
                <c:pt idx="13">
                  <c:v>0.72748815165876779</c:v>
                </c:pt>
                <c:pt idx="14">
                  <c:v>0.66666666666666663</c:v>
                </c:pt>
                <c:pt idx="15">
                  <c:v>0.90789473684210553</c:v>
                </c:pt>
                <c:pt idx="16">
                  <c:v>0.83333333333333359</c:v>
                </c:pt>
                <c:pt idx="17">
                  <c:v>0.62500000000000022</c:v>
                </c:pt>
                <c:pt idx="18">
                  <c:v>0.75057208237986262</c:v>
                </c:pt>
                <c:pt idx="19">
                  <c:v>0.68493150684931503</c:v>
                </c:pt>
                <c:pt idx="20">
                  <c:v>0.62500000000000022</c:v>
                </c:pt>
                <c:pt idx="21">
                  <c:v>0.75760992108230019</c:v>
                </c:pt>
                <c:pt idx="22">
                  <c:v>0.78870514936358171</c:v>
                </c:pt>
              </c:numCache>
            </c:numRef>
          </c:val>
        </c:ser>
        <c:shape val="box"/>
        <c:axId val="69139072"/>
        <c:axId val="69284224"/>
        <c:axId val="0"/>
      </c:bar3DChart>
      <c:catAx>
        <c:axId val="69139072"/>
        <c:scaling>
          <c:orientation val="minMax"/>
        </c:scaling>
        <c:axPos val="b"/>
        <c:tickLblPos val="nextTo"/>
        <c:crossAx val="69284224"/>
        <c:crosses val="autoZero"/>
        <c:auto val="1"/>
        <c:lblAlgn val="ctr"/>
        <c:lblOffset val="100"/>
      </c:catAx>
      <c:valAx>
        <c:axId val="69284224"/>
        <c:scaling>
          <c:orientation val="minMax"/>
        </c:scaling>
        <c:axPos val="l"/>
        <c:majorGridlines/>
        <c:numFmt formatCode="0.00%" sourceLinked="1"/>
        <c:tickLblPos val="nextTo"/>
        <c:crossAx val="69139072"/>
        <c:crosses val="autoZero"/>
        <c:crossBetween val="between"/>
      </c:valAx>
    </c:plotArea>
    <c:plotVisOnly val="1"/>
  </c:chart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autoTitleDeleted val="1"/>
    <c:view3D>
      <c:rAngAx val="1"/>
    </c:view3D>
    <c:plotArea>
      <c:layout/>
      <c:bar3DChart>
        <c:barDir val="col"/>
        <c:grouping val="stacked"/>
        <c:shape val="box"/>
        <c:axId val="69298432"/>
        <c:axId val="69320704"/>
        <c:axId val="0"/>
      </c:bar3DChart>
      <c:catAx>
        <c:axId val="69298432"/>
        <c:scaling>
          <c:orientation val="minMax"/>
        </c:scaling>
        <c:axPos val="b"/>
        <c:tickLblPos val="nextTo"/>
        <c:crossAx val="69320704"/>
        <c:crosses val="autoZero"/>
        <c:auto val="1"/>
        <c:lblAlgn val="ctr"/>
        <c:lblOffset val="100"/>
      </c:catAx>
      <c:valAx>
        <c:axId val="69320704"/>
        <c:scaling>
          <c:orientation val="minMax"/>
        </c:scaling>
        <c:axPos val="l"/>
        <c:majorGridlines/>
        <c:numFmt formatCode="0.00" sourceLinked="1"/>
        <c:tickLblPos val="nextTo"/>
        <c:crossAx val="69298432"/>
        <c:crosses val="autoZero"/>
        <c:crossBetween val="between"/>
      </c:valAx>
    </c:plotArea>
    <c:plotVisOnly val="1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065EB-AF2F-4F30-A1E7-EC2116DB260C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58C632-CE8E-4024-8184-806AE4F193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010915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200"/>
              </a:spcBef>
              <a:defRPr/>
            </a:lvl1pPr>
            <a:lvl2pPr>
              <a:spcBef>
                <a:spcPts val="1200"/>
              </a:spcBef>
              <a:defRPr/>
            </a:lvl2pPr>
            <a:lvl3pPr>
              <a:spcBef>
                <a:spcPts val="1200"/>
              </a:spcBef>
              <a:defRPr/>
            </a:lvl3pPr>
            <a:lvl4pPr>
              <a:spcBef>
                <a:spcPts val="1200"/>
              </a:spcBef>
              <a:defRPr/>
            </a:lvl4pPr>
            <a:lvl5pPr>
              <a:spcBef>
                <a:spcPts val="1200"/>
              </a:spcBef>
              <a:defRPr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12/28/2016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rgbClr val="002060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Arial" pitchFamily="34" charset="0"/>
          <a:ea typeface="+mj-ea"/>
          <a:cs typeface="Arial" pitchFamily="34" charset="0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Ukupna%20analiza%20testova%20retencije%20znanja.xlsx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Ukupna%20analiza%20testova%20retencije%20znanja.xlsx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Ukupna%20analiza%20testova%20retencije%20znanja.xlsx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2" descr="memo grb cop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9550" y="166688"/>
            <a:ext cx="8737600" cy="1601787"/>
          </a:xfrm>
          <a:prstGeom prst="rect">
            <a:avLst/>
          </a:prstGeom>
          <a:noFill/>
        </p:spPr>
      </p:pic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85800" y="3047039"/>
            <a:ext cx="7772400" cy="182976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АНАЛИЗА ТЕСТОВА</a:t>
            </a:r>
            <a:r>
              <a:rPr lang="sr-Latn-RS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РЕТЕНЦИЈЕ </a:t>
            </a:r>
            <a:r>
              <a:rPr lang="sr-Latn-RS" sz="4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z="44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40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ЗНАЊА</a:t>
            </a:r>
            <a:r>
              <a:rPr lang="sr-Latn-R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sr-Latn-R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sr-Latn-RS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sr-Cyrl-RS" sz="360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школска 2016/17</a:t>
            </a:r>
            <a:endParaRPr lang="en-US" b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росечна корелација – 0.48 (велика)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1828800"/>
          <a:ext cx="9144000" cy="441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/>
          <p:cNvGraphicFramePr/>
          <p:nvPr/>
        </p:nvGraphicFramePr>
        <p:xfrm>
          <a:off x="-152400" y="1295400"/>
          <a:ext cx="9525000" cy="4946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1371600"/>
          <a:ext cx="8077199" cy="5293475"/>
        </p:xfrm>
        <a:graphic>
          <a:graphicData uri="http://schemas.openxmlformats.org/drawingml/2006/table">
            <a:tbl>
              <a:tblPr/>
              <a:tblGrid>
                <a:gridCol w="1079988"/>
                <a:gridCol w="3215501"/>
                <a:gridCol w="1286200"/>
                <a:gridCol w="1247755"/>
                <a:gridCol w="1247755"/>
              </a:tblGrid>
              <a:tr h="762000"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Година студија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Предмет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Број студената који су положили тест ретенције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Број студената који су полагали тест ретенције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Пролазност студената на тесту ретенције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Анатомија са морфологијом зуба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73.91%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Физиологија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dirty="0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77.27%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Хистологија са ембриологијом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36.36%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Етика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Информатика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Микробиологија и имунологија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91.67%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Инфективне болести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Фармакологија са токсикологијом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65.22%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Интерна медицина са педијатријом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Народно здравље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95.65%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Неурологија и психијатрија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95.45%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Болести зуба претклиника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Радиологија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83.33%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Орална медицина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Гнатологија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Орална хирургија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Рестауративна одонтологија 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Рестауративна одонтологија 2-стручна пракса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16817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Мобилна протетика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100.00%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05976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Дентална оклузија и функција вилица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85.71%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7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88.63%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Пролазност студената на тесту ретенције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пролазност на тесту ретенције знања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Хистологија са ембриологијом, 1 година</a:t>
            </a:r>
          </a:p>
          <a:p>
            <a:pPr lvl="1"/>
            <a:r>
              <a:rPr lang="ru-RU" b="1" smtClean="0"/>
              <a:t>36.36%</a:t>
            </a:r>
          </a:p>
          <a:p>
            <a:r>
              <a:rPr lang="sr-Cyrl-CS" b="1" smtClean="0"/>
              <a:t>Фармакологија са токсикологијом, 2 година</a:t>
            </a:r>
          </a:p>
          <a:p>
            <a:pPr lvl="1"/>
            <a:r>
              <a:rPr lang="sr-Cyrl-CS" b="1" smtClean="0"/>
              <a:t>65.22%</a:t>
            </a:r>
          </a:p>
          <a:p>
            <a:r>
              <a:rPr lang="sr-Cyrl-CS" b="1" smtClean="0"/>
              <a:t>Анатомија са морфологијом зуба, 1 година</a:t>
            </a:r>
          </a:p>
          <a:p>
            <a:pPr lvl="1"/>
            <a:r>
              <a:rPr lang="sr-Cyrl-RS" b="1" smtClean="0"/>
              <a:t>73.91%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Пролазност студената на тесту ретенције - </a:t>
            </a:r>
            <a:r>
              <a:rPr lang="en-US" smtClean="0"/>
              <a:t>88.63% </a:t>
            </a:r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228600" y="1371600"/>
          <a:ext cx="8612186" cy="56911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/>
          <a:lstStyle/>
          <a:p>
            <a:r>
              <a:rPr lang="sr-Cyrl-RS" smtClean="0"/>
              <a:t>ИАС Фармације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610600" cy="5453299"/>
        </p:xfrm>
        <a:graphic>
          <a:graphicData uri="http://schemas.openxmlformats.org/drawingml/2006/table">
            <a:tbl>
              <a:tblPr/>
              <a:tblGrid>
                <a:gridCol w="1151309"/>
                <a:gridCol w="3427846"/>
                <a:gridCol w="1371139"/>
                <a:gridCol w="1330153"/>
                <a:gridCol w="1330153"/>
              </a:tblGrid>
              <a:tr h="689941"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испиту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тесту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Однос оцена (тест/испит)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Аналитичка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7.55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95.50%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биологија са генетиком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7.38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88.60%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Општа и неорганска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89.06%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физичке хемије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8.60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7.40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86.05%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морфологије човека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90.03%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Увод у фармацеутску праксу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9.26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7.45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80.45%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анализа и спектроскопија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7.50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90.36%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микробиологија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7.92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5.50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69.44%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Лабораторијски експерименти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8.10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7.60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93.83%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9.79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6.86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70.07%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и биолошка хемија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6.75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83.44%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Физиологија и фармакологија 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8.24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5.23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63.47%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Исхрана у здрављу и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8.70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6.70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77.01%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Молекуларна фармакологија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8.44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6.14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72.75%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Статистика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66.67%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7.60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6.90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90.79%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6.95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83.33%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62.50%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511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Имунофармакологија и лечење хроничних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8.74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75.06%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Клиничка фармација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8.76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68.49%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595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5.00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62.50%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9565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8.87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6.72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75.76%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7540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381" marR="8381" marT="83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78.87%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Највеће разлике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smtClean="0"/>
              <a:t>Фармацеутска биотехнологија,</a:t>
            </a:r>
            <a:r>
              <a:rPr lang="sr-Cyrl-CS" b="1" smtClean="0"/>
              <a:t> 5 година</a:t>
            </a:r>
          </a:p>
          <a:p>
            <a:pPr lvl="1"/>
            <a:r>
              <a:rPr lang="sr-Cyrl-CS" smtClean="0"/>
              <a:t>Испит  8.00</a:t>
            </a:r>
          </a:p>
          <a:p>
            <a:pPr lvl="1"/>
            <a:r>
              <a:rPr lang="sr-Cyrl-CS" smtClean="0"/>
              <a:t>Тест    5.00	</a:t>
            </a:r>
          </a:p>
          <a:p>
            <a:pPr lvl="1"/>
            <a:r>
              <a:rPr lang="sr-Cyrl-CS" b="1" smtClean="0"/>
              <a:t>Однос 62.50%</a:t>
            </a:r>
            <a:endParaRPr lang="ru-RU" b="1" smtClean="0"/>
          </a:p>
          <a:p>
            <a:r>
              <a:rPr lang="ru-RU" b="1" smtClean="0"/>
              <a:t>Медицинска хемија и дизајн лекова 2,</a:t>
            </a:r>
            <a:r>
              <a:rPr lang="sr-Cyrl-CS" b="1" smtClean="0"/>
              <a:t> 5 година</a:t>
            </a:r>
          </a:p>
          <a:p>
            <a:pPr lvl="1"/>
            <a:r>
              <a:rPr lang="sr-Cyrl-CS" smtClean="0"/>
              <a:t>Испит  8.00</a:t>
            </a:r>
          </a:p>
          <a:p>
            <a:pPr lvl="1"/>
            <a:r>
              <a:rPr lang="sr-Cyrl-CS" smtClean="0"/>
              <a:t>Тест    5.00	</a:t>
            </a:r>
          </a:p>
          <a:p>
            <a:pPr lvl="1"/>
            <a:r>
              <a:rPr lang="sr-Cyrl-CS" b="1" smtClean="0"/>
              <a:t>Однос 62.50%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Највеће разлике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Физиологија и фармакологија 3, 3 година</a:t>
            </a:r>
          </a:p>
          <a:p>
            <a:pPr lvl="1"/>
            <a:r>
              <a:rPr lang="ru-RU" smtClean="0"/>
              <a:t>Испит   8.24 </a:t>
            </a:r>
          </a:p>
          <a:p>
            <a:pPr lvl="1"/>
            <a:r>
              <a:rPr lang="ru-RU" smtClean="0"/>
              <a:t>Тест     5.23	</a:t>
            </a:r>
          </a:p>
          <a:p>
            <a:pPr lvl="1"/>
            <a:r>
              <a:rPr lang="ru-RU" b="1" smtClean="0"/>
              <a:t>Однос 63.47%</a:t>
            </a:r>
          </a:p>
          <a:p>
            <a:pPr lvl="1"/>
            <a:endParaRPr lang="ru-RU" b="1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r>
              <a:rPr lang="sr-Cyrl-RS" smtClean="0"/>
              <a:t>Испит – 8.35		Тест – 6.56</a:t>
            </a:r>
            <a:endParaRPr lang="en-US"/>
          </a:p>
        </p:txBody>
      </p:sp>
      <p:graphicFrame>
        <p:nvGraphicFramePr>
          <p:cNvPr id="7" name="Chart 6"/>
          <p:cNvGraphicFramePr/>
          <p:nvPr/>
        </p:nvGraphicFramePr>
        <p:xfrm>
          <a:off x="152400" y="914400"/>
          <a:ext cx="9220200" cy="609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Однос оцена (тест/испит)</a:t>
            </a:r>
            <a:r>
              <a:rPr lang="sr-Cyrl-RS" smtClean="0"/>
              <a:t> – 78.87%</a:t>
            </a:r>
            <a:endParaRPr lang="en-US"/>
          </a:p>
        </p:txBody>
      </p:sp>
      <p:graphicFrame>
        <p:nvGraphicFramePr>
          <p:cNvPr id="8" name="Chart 7"/>
          <p:cNvGraphicFramePr/>
          <p:nvPr/>
        </p:nvGraphicFramePr>
        <p:xfrm>
          <a:off x="381000" y="1219200"/>
          <a:ext cx="8382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152400"/>
            <a:ext cx="8229600" cy="1143000"/>
          </a:xfrm>
        </p:spPr>
        <p:txBody>
          <a:bodyPr/>
          <a:lstStyle/>
          <a:p>
            <a:r>
              <a:rPr lang="sr-Cyrl-RS" smtClean="0"/>
              <a:t>Корелација</a:t>
            </a:r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381000" y="990592"/>
          <a:ext cx="8458200" cy="5464337"/>
        </p:xfrm>
        <a:graphic>
          <a:graphicData uri="http://schemas.openxmlformats.org/drawingml/2006/table">
            <a:tbl>
              <a:tblPr/>
              <a:tblGrid>
                <a:gridCol w="1239252"/>
                <a:gridCol w="3689684"/>
                <a:gridCol w="1764632"/>
                <a:gridCol w="1764632"/>
              </a:tblGrid>
              <a:tr h="699393"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Корелација резултата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Јачина везе (корелације)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Аналитичка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0.76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биологија са генетиком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Општа и неорганска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физичке хемије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морфологије човека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Увод у фармацеутску праксу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анализа и спектроскопија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микробиологија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Лабораторијски експерименти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и биолошка хемија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Физиологија и фармакологија 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Исхрана у здрављу и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Молекуларна фармакологија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Статистика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0.15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088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Имунофармакологија и лечење хроничних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0.61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Клиничка фармација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7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Нема корелације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833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246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381" marR="8381" marT="83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r-Cyrl-RS" smtClean="0"/>
              <a:t>Просечна оцена на </a:t>
            </a:r>
            <a:r>
              <a:rPr lang="sr-Cyrl-CS" smtClean="0"/>
              <a:t>тесту ретенције и испиту </a:t>
            </a:r>
            <a:r>
              <a:rPr lang="sr-Cyrl-RS" smtClean="0"/>
              <a:t>и њихов однос</a:t>
            </a:r>
          </a:p>
          <a:p>
            <a:r>
              <a:rPr lang="sr-Cyrl-CS" sz="2800" smtClean="0"/>
              <a:t>Корелација резултата остварених на испиту и тесту ретенције</a:t>
            </a:r>
          </a:p>
          <a:p>
            <a:r>
              <a:rPr lang="sr-Cyrl-CS" sz="2800" smtClean="0"/>
              <a:t>Јачина везе (корелације)</a:t>
            </a:r>
            <a:endParaRPr lang="sr-Latn-RS" sz="2800" smtClean="0"/>
          </a:p>
          <a:p>
            <a:r>
              <a:rPr lang="sr-Cyrl-CS" sz="2800" smtClean="0"/>
              <a:t>Пролазност студената на тесту ретенције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Анализа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корелација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smtClean="0"/>
              <a:t>Медицинска хемија и дизајн лекова 2, 5 година</a:t>
            </a:r>
          </a:p>
          <a:p>
            <a:pPr lvl="1"/>
            <a:r>
              <a:rPr lang="ru-RU" b="1" smtClean="0"/>
              <a:t>0.03 - Нема корелације</a:t>
            </a:r>
          </a:p>
          <a:p>
            <a:r>
              <a:rPr lang="ru-RU" b="1" smtClean="0"/>
              <a:t>Фармацеутска биотехнологија, 5 година</a:t>
            </a:r>
          </a:p>
          <a:p>
            <a:pPr lvl="1"/>
            <a:r>
              <a:rPr lang="ru-RU" b="1" smtClean="0"/>
              <a:t>0.15 – Мала корелација</a:t>
            </a:r>
            <a:endParaRPr lang="sr-Latn-RS" b="1" smtClean="0"/>
          </a:p>
          <a:p>
            <a:endParaRPr lang="ru-RU" b="1" smtClean="0"/>
          </a:p>
          <a:p>
            <a:r>
              <a:rPr lang="ru-RU" sz="3200" b="1" smtClean="0">
                <a:solidFill>
                  <a:srgbClr val="FF0000"/>
                </a:solidFill>
              </a:rPr>
              <a:t>Корелација између оцена на испиту и тесту за све предмете</a:t>
            </a:r>
            <a:r>
              <a:rPr lang="sr-Latn-RS" sz="3200" b="1" smtClean="0">
                <a:solidFill>
                  <a:srgbClr val="FF0000"/>
                </a:solidFill>
              </a:rPr>
              <a:t> </a:t>
            </a:r>
            <a:r>
              <a:rPr lang="sr-Cyrl-RS" sz="3200" b="1" smtClean="0">
                <a:solidFill>
                  <a:srgbClr val="FF0000"/>
                </a:solidFill>
              </a:rPr>
              <a:t>ИАСФ</a:t>
            </a:r>
            <a:endParaRPr lang="ru-RU" sz="3200" b="1" smtClean="0">
              <a:solidFill>
                <a:srgbClr val="FF0000"/>
              </a:solidFill>
            </a:endParaRPr>
          </a:p>
          <a:p>
            <a:pPr lvl="1"/>
            <a:r>
              <a:rPr lang="ru-RU" sz="2800" b="1" smtClean="0">
                <a:solidFill>
                  <a:srgbClr val="FF0000"/>
                </a:solidFill>
                <a:hlinkClick r:id="rId2" action="ppaction://hlinkfile"/>
              </a:rPr>
              <a:t>0.16 – Мала корелација</a:t>
            </a:r>
            <a:endParaRPr lang="sr-Latn-RS" sz="2800" b="1" smtClean="0">
              <a:solidFill>
                <a:srgbClr val="FF0000"/>
              </a:solidFill>
            </a:endParaRPr>
          </a:p>
          <a:p>
            <a:pPr lvl="1"/>
            <a:endParaRPr lang="sr-Latn-RS" b="1" smtClean="0"/>
          </a:p>
          <a:p>
            <a:pPr lvl="1"/>
            <a:endParaRPr lang="ru-RU" b="1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росечна корелација – 0.</a:t>
            </a:r>
            <a:r>
              <a:rPr lang="en-US" dirty="0" smtClean="0"/>
              <a:t>37</a:t>
            </a:r>
            <a:r>
              <a:rPr lang="sr-Cyrl-RS" dirty="0" smtClean="0"/>
              <a:t> (средња)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1828800"/>
          <a:ext cx="9144000" cy="441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81000" y="1447800"/>
          <a:ext cx="8382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Пролазност студената на тесту ретенције</a:t>
            </a:r>
            <a:endParaRPr lang="en-US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800" y="1066790"/>
          <a:ext cx="8686799" cy="5465974"/>
        </p:xfrm>
        <a:graphic>
          <a:graphicData uri="http://schemas.openxmlformats.org/drawingml/2006/table">
            <a:tbl>
              <a:tblPr/>
              <a:tblGrid>
                <a:gridCol w="1161497"/>
                <a:gridCol w="3458181"/>
                <a:gridCol w="1383273"/>
                <a:gridCol w="1341924"/>
                <a:gridCol w="1341924"/>
              </a:tblGrid>
              <a:tr h="699155"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Година </a:t>
                      </a:r>
                      <a:r>
                        <a:rPr lang="sr-Cyrl-RS" sz="9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студија</a:t>
                      </a:r>
                      <a:endParaRPr lang="sr-Cyrl-RS" sz="9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Број студената који су положили тест ретенције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Број студената који су полагали тест ретенције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Пролазност студената на тесту ретенције</a:t>
                      </a:r>
                    </a:p>
                  </a:txBody>
                  <a:tcPr marL="8381" marR="8381" marT="838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Аналитичка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77</a:t>
                      </a: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8381" marR="8381" marT="8381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93,90%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биологија са генетиком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83,95%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Општа и неорганска хемија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96,30%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физичке хемије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97,78%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Основи морфологије човека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62,50%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Увод у фармацеутску праксу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97,40%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анализа и спектроскопија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87,95%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микробиологија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31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36,90%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Лабораторијски експерименти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95,31%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Фармацеутска 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82,14%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и биолошка хемија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81,93%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Физиологија и фармакологија 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46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56,79%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Исхрана у здрављу и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72,62%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Молекуларна фармакологија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67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79,76%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Статистика у фармацији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73,49%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86,59%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76,54%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Фармацеутска биотехнологија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39,76%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1924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Имунофармакологија и лечење хроничних болести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58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70,73%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Клиничка фармација 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81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77,78%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8703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Медицинска хемија и дизајн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16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19,28%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001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Нове методе примене лекова 2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88,10%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179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8381" marR="8381" marT="8381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59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75,34%</a:t>
                      </a:r>
                    </a:p>
                  </a:txBody>
                  <a:tcPr marL="8381" marR="8381" marT="838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пролазност на тесту ретенције знања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Медицинска хемија и дизајн лекова 2, 5 година</a:t>
            </a:r>
          </a:p>
          <a:p>
            <a:pPr lvl="1"/>
            <a:r>
              <a:rPr lang="ru-RU" b="1" dirty="0" smtClean="0"/>
              <a:t>19.28%</a:t>
            </a:r>
          </a:p>
          <a:p>
            <a:r>
              <a:rPr lang="sr-Cyrl-CS" b="1" dirty="0" smtClean="0"/>
              <a:t>Фармацеутска микробиологија, 3 година</a:t>
            </a:r>
          </a:p>
          <a:p>
            <a:pPr lvl="1"/>
            <a:r>
              <a:rPr lang="sr-Cyrl-CS" b="1" dirty="0" smtClean="0"/>
              <a:t>36.90%</a:t>
            </a:r>
          </a:p>
          <a:p>
            <a:r>
              <a:rPr lang="sr-Cyrl-CS" b="1" dirty="0" smtClean="0"/>
              <a:t>Фармацеутска биотехнологија, 5 година</a:t>
            </a:r>
          </a:p>
          <a:p>
            <a:pPr lvl="1"/>
            <a:r>
              <a:rPr lang="sr-Cyrl-RS" b="1" dirty="0" smtClean="0"/>
              <a:t>39.76%</a:t>
            </a:r>
          </a:p>
          <a:p>
            <a:r>
              <a:rPr lang="sr-Cyrl-CS" b="1" dirty="0" smtClean="0"/>
              <a:t>Физиологија и фармакологија 3, 3 година</a:t>
            </a:r>
          </a:p>
          <a:p>
            <a:pPr lvl="1"/>
            <a:r>
              <a:rPr lang="sr-Cyrl-RS" b="1" dirty="0" smtClean="0"/>
              <a:t>56.79%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Пролазност студената на тесту ретенције - </a:t>
            </a:r>
            <a:r>
              <a:rPr lang="sr-Cyrl-RS" dirty="0" smtClean="0"/>
              <a:t>75.</a:t>
            </a:r>
            <a:r>
              <a:rPr lang="en-US" dirty="0" smtClean="0"/>
              <a:t>3</a:t>
            </a:r>
            <a:r>
              <a:rPr lang="sr-Cyrl-RS" dirty="0" smtClean="0"/>
              <a:t>4</a:t>
            </a:r>
            <a:r>
              <a:rPr lang="en-US" dirty="0" smtClean="0"/>
              <a:t>% 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0" y="1295400"/>
          <a:ext cx="9271001" cy="53736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/>
          <a:lstStyle/>
          <a:p>
            <a:r>
              <a:rPr lang="sr-Cyrl-CS" dirty="0" smtClean="0"/>
              <a:t>ИАС Медицине</a:t>
            </a:r>
            <a:endParaRPr lang="en-US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152400" y="1447800"/>
          <a:ext cx="8839201" cy="4343404"/>
        </p:xfrm>
        <a:graphic>
          <a:graphicData uri="http://schemas.openxmlformats.org/drawingml/2006/table">
            <a:tbl>
              <a:tblPr/>
              <a:tblGrid>
                <a:gridCol w="1181874"/>
                <a:gridCol w="3518851"/>
                <a:gridCol w="1407540"/>
                <a:gridCol w="1365468"/>
                <a:gridCol w="1365468"/>
              </a:tblGrid>
              <a:tr h="947908"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испиту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тесту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Однос оцена (тест/испит)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Анатомија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7,26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86,09%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Хумана генетика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8,38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94,90%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Биохемија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8,47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85,12%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6,00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75,00%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Патолошка 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8,57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86,93%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Патолошка анатомија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9,18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80,28%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Дерматовенерологија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86,05%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Интерна медицина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7,76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7,07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91,11%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Нуклеарна медицина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8,98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8,32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92,65%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Хирургија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8,24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8,35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101,33%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Педијатрија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8,60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7,45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86,63%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2958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7,39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87,83%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Највеће разлике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Физиологија, 2 година</a:t>
            </a:r>
          </a:p>
          <a:p>
            <a:pPr lvl="1"/>
            <a:r>
              <a:rPr lang="ru-RU" dirty="0" smtClean="0"/>
              <a:t>Испит   8.00</a:t>
            </a:r>
          </a:p>
          <a:p>
            <a:pPr lvl="1"/>
            <a:r>
              <a:rPr lang="ru-RU" dirty="0" smtClean="0"/>
              <a:t>Тест     6.00</a:t>
            </a:r>
          </a:p>
          <a:p>
            <a:pPr lvl="1"/>
            <a:r>
              <a:rPr lang="ru-RU" b="1" dirty="0" smtClean="0"/>
              <a:t>Однос </a:t>
            </a:r>
            <a:r>
              <a:rPr lang="ru-RU" b="1" smtClean="0"/>
              <a:t>75.00</a:t>
            </a:r>
            <a:r>
              <a:rPr lang="ru-RU" b="1" smtClean="0"/>
              <a:t>%</a:t>
            </a:r>
            <a:endParaRPr lang="sr-Latn-RS" b="1" smtClean="0"/>
          </a:p>
          <a:p>
            <a:r>
              <a:rPr lang="sr-Cyrl-RS" b="1" smtClean="0"/>
              <a:t>Хирургија </a:t>
            </a:r>
            <a:r>
              <a:rPr lang="sr-Latn-RS" b="1" smtClean="0"/>
              <a:t>1</a:t>
            </a:r>
            <a:r>
              <a:rPr lang="ru-RU" b="1" smtClean="0"/>
              <a:t>, </a:t>
            </a:r>
            <a:r>
              <a:rPr lang="sr-Latn-RS" b="1" smtClean="0"/>
              <a:t>5</a:t>
            </a:r>
            <a:r>
              <a:rPr lang="ru-RU" b="1" smtClean="0"/>
              <a:t> година</a:t>
            </a:r>
            <a:r>
              <a:rPr lang="sr-Latn-RS" b="1" smtClean="0"/>
              <a:t> </a:t>
            </a:r>
            <a:r>
              <a:rPr lang="sr-Latn-RS" sz="2500" b="1" smtClean="0"/>
              <a:t>(</a:t>
            </a:r>
            <a:r>
              <a:rPr lang="sr-Cyrl-RS" sz="2500" b="1" smtClean="0"/>
              <a:t>једини предмет где је добијена већа оцена на тесту него на испиту)</a:t>
            </a:r>
            <a:endParaRPr lang="ru-RU" sz="2500" b="1" smtClean="0"/>
          </a:p>
          <a:p>
            <a:pPr lvl="1"/>
            <a:r>
              <a:rPr lang="ru-RU" smtClean="0"/>
              <a:t>Испит   </a:t>
            </a:r>
            <a:r>
              <a:rPr lang="ru-RU" smtClean="0"/>
              <a:t>8.</a:t>
            </a:r>
            <a:r>
              <a:rPr lang="sr-Latn-RS" smtClean="0"/>
              <a:t>24</a:t>
            </a:r>
            <a:endParaRPr lang="ru-RU" smtClean="0"/>
          </a:p>
          <a:p>
            <a:pPr lvl="1"/>
            <a:r>
              <a:rPr lang="ru-RU" smtClean="0"/>
              <a:t>Тест     </a:t>
            </a:r>
            <a:r>
              <a:rPr lang="sr-Latn-RS" smtClean="0"/>
              <a:t>8</a:t>
            </a:r>
            <a:r>
              <a:rPr lang="ru-RU" smtClean="0"/>
              <a:t>.</a:t>
            </a:r>
            <a:r>
              <a:rPr lang="sr-Latn-RS" smtClean="0"/>
              <a:t>35</a:t>
            </a:r>
            <a:endParaRPr lang="ru-RU" smtClean="0"/>
          </a:p>
          <a:p>
            <a:pPr lvl="1"/>
            <a:r>
              <a:rPr lang="ru-RU" b="1" smtClean="0"/>
              <a:t>Однос </a:t>
            </a:r>
            <a:r>
              <a:rPr lang="sr-Latn-RS" b="1" smtClean="0"/>
              <a:t>101</a:t>
            </a:r>
            <a:r>
              <a:rPr lang="ru-RU" b="1" smtClean="0"/>
              <a:t>.</a:t>
            </a:r>
            <a:r>
              <a:rPr lang="sr-Latn-RS" b="1" smtClean="0"/>
              <a:t>33</a:t>
            </a:r>
            <a:r>
              <a:rPr lang="ru-RU" b="1" smtClean="0"/>
              <a:t>%</a:t>
            </a:r>
            <a:endParaRPr lang="ru-RU" b="1" smtClean="0"/>
          </a:p>
          <a:p>
            <a:pPr lvl="1"/>
            <a:endParaRPr lang="ru-RU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Испит – 8.41		Тест – 7.39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103188" y="1143000"/>
          <a:ext cx="9040812" cy="53260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dirty="0" smtClean="0"/>
              <a:t/>
            </a:r>
            <a:br>
              <a:rPr lang="sr-Cyrl-CS" dirty="0" smtClean="0"/>
            </a:br>
            <a:r>
              <a:rPr lang="sr-Cyrl-CS" dirty="0" smtClean="0"/>
              <a:t>Однос оцена (тест/испит)</a:t>
            </a:r>
            <a:r>
              <a:rPr lang="sr-Cyrl-RS" dirty="0" smtClean="0"/>
              <a:t> – 87.83%</a:t>
            </a:r>
            <a:endParaRPr lang="en-US" dirty="0"/>
          </a:p>
        </p:txBody>
      </p:sp>
      <p:graphicFrame>
        <p:nvGraphicFramePr>
          <p:cNvPr id="5" name="Chart 4"/>
          <p:cNvGraphicFramePr/>
          <p:nvPr/>
        </p:nvGraphicFramePr>
        <p:xfrm>
          <a:off x="228600" y="838200"/>
          <a:ext cx="9525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52400" y="1143000"/>
          <a:ext cx="8839199" cy="5355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9" name="Chart 8"/>
          <p:cNvGraphicFramePr/>
          <p:nvPr/>
        </p:nvGraphicFramePr>
        <p:xfrm>
          <a:off x="228600" y="1219200"/>
          <a:ext cx="8610600" cy="4953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Корелација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1447800"/>
          <a:ext cx="8686801" cy="4571998"/>
        </p:xfrm>
        <a:graphic>
          <a:graphicData uri="http://schemas.openxmlformats.org/drawingml/2006/table">
            <a:tbl>
              <a:tblPr/>
              <a:tblGrid>
                <a:gridCol w="1272746"/>
                <a:gridCol w="3789405"/>
                <a:gridCol w="1812325"/>
                <a:gridCol w="1812325"/>
              </a:tblGrid>
              <a:tr h="997798"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Корелација резултата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Јачина везе (корелације)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Анатомија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Хумана генетика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Биохемија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Патолошка 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Патолошка анатомија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Дерматовенерологија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0,27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Интерна медицина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Нуклеарна медицина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0,41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Хирургија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Мала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Педијатрија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0,37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85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0,40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Средња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/>
          <a:lstStyle/>
          <a:p>
            <a:r>
              <a:rPr lang="sr-Cyrl-CS" smtClean="0"/>
              <a:t>ИАС Стоматологије </a:t>
            </a:r>
            <a:endParaRPr lang="en-US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</p:nvPr>
        </p:nvGraphicFramePr>
        <p:xfrm>
          <a:off x="228600" y="914400"/>
          <a:ext cx="8610599" cy="5715000"/>
        </p:xfrm>
        <a:graphic>
          <a:graphicData uri="http://schemas.openxmlformats.org/drawingml/2006/table">
            <a:tbl>
              <a:tblPr/>
              <a:tblGrid>
                <a:gridCol w="1151308"/>
                <a:gridCol w="3427845"/>
                <a:gridCol w="1371138"/>
                <a:gridCol w="1330154"/>
                <a:gridCol w="1330154"/>
              </a:tblGrid>
              <a:tr h="789493"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испиту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Просечна оцена на тесту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Однос оцена (тест/испит)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Анатомија са морфологијом зуба 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7.33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6.28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85.70%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Физиологија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8.07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6.91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85.63%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Хистологија са ембриологијом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7.67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  <a:r>
                        <a:rPr lang="sr-Cyrl-R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00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65</a:t>
                      </a:r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  <a:r>
                        <a:rPr lang="sr-Cyrl-R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22</a:t>
                      </a:r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Етика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9.25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78.41%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Информатика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9.29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7.90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85.01%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Микробиологија и имунологија 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7.58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7.08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93.41%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Инфективне болести 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7.48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92.52%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Фармакологија са токсикологијом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7.64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5.39</a:t>
                      </a:r>
                      <a:endParaRPr lang="en-US" sz="10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70.54%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Интерна медицина са педијатријом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7.75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6.60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85.16%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Народно здравље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8.65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75.13%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Неурологија и психијатрија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8.70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6.55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75.23%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Болести зуба претклиника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8.53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7.98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93.57%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Радиологија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9.20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6.02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65.43%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Орална медицина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8.77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6.68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76.17%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Гнатологија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8.58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7.07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82.30%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Орална хирургија 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7.71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7.27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94.33%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Рестауративна одонтологија 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7.80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93.47%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Рестауративна одонтологија 2-стручна пракса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8.10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99.42%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3567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Мобилна протетика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8.06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7.20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89.30%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88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Дентална оклузија и функција вилица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8.65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6.62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76.52%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89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332" marR="9332" marT="93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8.30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6.8</a:t>
                      </a:r>
                      <a:r>
                        <a:rPr lang="sr-Cyrl-R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8</a:t>
                      </a:r>
                      <a:r>
                        <a:rPr lang="sr-Cyrl-R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.</a:t>
                      </a:r>
                      <a:r>
                        <a:rPr lang="sr-Cyrl-R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12</a:t>
                      </a:r>
                      <a:r>
                        <a:rPr lang="en-US" sz="1000" b="1" i="0" u="none" strike="noStrike" smtClean="0">
                          <a:solidFill>
                            <a:srgbClr val="000000"/>
                          </a:solidFill>
                          <a:latin typeface="Arial"/>
                        </a:rPr>
                        <a:t>%</a:t>
                      </a:r>
                      <a:endParaRPr lang="en-US" sz="1000" b="1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корелација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Хирургија 1, 5 година</a:t>
            </a:r>
          </a:p>
          <a:p>
            <a:pPr lvl="1"/>
            <a:r>
              <a:rPr lang="ru-RU" b="1" dirty="0" smtClean="0"/>
              <a:t>0.14 – Мала корелације</a:t>
            </a:r>
          </a:p>
          <a:p>
            <a:endParaRPr lang="ru-RU" b="1" dirty="0" smtClean="0"/>
          </a:p>
          <a:p>
            <a:r>
              <a:rPr lang="ru-RU" sz="3200" b="1" dirty="0" smtClean="0">
                <a:solidFill>
                  <a:srgbClr val="FF0000"/>
                </a:solidFill>
              </a:rPr>
              <a:t>Корелација између оцена на испиту и тесту за све предмете</a:t>
            </a:r>
            <a:r>
              <a:rPr lang="sr-Latn-RS" sz="3200" b="1" dirty="0" smtClean="0">
                <a:solidFill>
                  <a:srgbClr val="FF0000"/>
                </a:solidFill>
              </a:rPr>
              <a:t> </a:t>
            </a:r>
            <a:r>
              <a:rPr lang="sr-Cyrl-RS" sz="3200" b="1" dirty="0" smtClean="0">
                <a:solidFill>
                  <a:srgbClr val="FF0000"/>
                </a:solidFill>
              </a:rPr>
              <a:t>ИАСМ</a:t>
            </a:r>
            <a:endParaRPr lang="ru-RU" sz="3200" b="1" dirty="0" smtClean="0">
              <a:solidFill>
                <a:srgbClr val="FF0000"/>
              </a:solidFill>
            </a:endParaRPr>
          </a:p>
          <a:p>
            <a:pPr lvl="1"/>
            <a:r>
              <a:rPr lang="ru-RU" sz="2800" b="1" dirty="0" smtClean="0">
                <a:solidFill>
                  <a:srgbClr val="FF0000"/>
                </a:solidFill>
                <a:hlinkClick r:id="rId2" action="ppaction://hlinkfile"/>
              </a:rPr>
              <a:t>0.65 – Велика корелација</a:t>
            </a:r>
            <a:endParaRPr lang="sr-Latn-RS" sz="2800" b="1" dirty="0" smtClean="0">
              <a:solidFill>
                <a:srgbClr val="FF0000"/>
              </a:solidFill>
            </a:endParaRPr>
          </a:p>
          <a:p>
            <a:pPr lvl="1"/>
            <a:endParaRPr lang="sr-Latn-RS" b="1" dirty="0" smtClean="0"/>
          </a:p>
          <a:p>
            <a:pPr lvl="1"/>
            <a:endParaRPr lang="ru-RU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CS" dirty="0" smtClean="0"/>
              <a:t>П</a:t>
            </a:r>
            <a:r>
              <a:rPr lang="sr-Cyrl-RS" dirty="0" smtClean="0"/>
              <a:t>росечна корелација – 0.40 (средња)</a:t>
            </a:r>
            <a:endParaRPr lang="en-US" dirty="0"/>
          </a:p>
        </p:txBody>
      </p:sp>
      <p:graphicFrame>
        <p:nvGraphicFramePr>
          <p:cNvPr id="7" name="Chart 6"/>
          <p:cNvGraphicFramePr/>
          <p:nvPr/>
        </p:nvGraphicFramePr>
        <p:xfrm>
          <a:off x="0" y="1828800"/>
          <a:ext cx="9144000" cy="44196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Chart 5"/>
          <p:cNvGraphicFramePr/>
          <p:nvPr/>
        </p:nvGraphicFramePr>
        <p:xfrm>
          <a:off x="304800" y="1524000"/>
          <a:ext cx="8686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Пролазност студената на тесту ретенције</a:t>
            </a:r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</p:nvPr>
        </p:nvGraphicFramePr>
        <p:xfrm>
          <a:off x="228600" y="1676400"/>
          <a:ext cx="8763000" cy="4038600"/>
        </p:xfrm>
        <a:graphic>
          <a:graphicData uri="http://schemas.openxmlformats.org/drawingml/2006/table">
            <a:tbl>
              <a:tblPr/>
              <a:tblGrid>
                <a:gridCol w="1171686"/>
                <a:gridCol w="3488516"/>
                <a:gridCol w="1395406"/>
                <a:gridCol w="1353696"/>
                <a:gridCol w="1353696"/>
              </a:tblGrid>
              <a:tr h="881388"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Година студија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RS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Предмет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Број студената који су положили тест ретенције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Број студената који су полагали тест ретенције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Пролазност студената на тесту ретенције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Анатомија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56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65,12%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Хумана генетика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98,84%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Биохемија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91,30%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64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71,11%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Патолошка физиологија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Патолошка анатомија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95,00%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Дерматовенерологија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87,50%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Интерна медицина 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89,58%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Нуклеарна медицина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91,21%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Хирургија 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86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98,84%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Педијатрија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65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71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91,55%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3101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R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УКУПНО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88,10%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5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пролазност на тесту ретенције знања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Анатомија 1, 1 година</a:t>
            </a:r>
          </a:p>
          <a:p>
            <a:pPr lvl="1"/>
            <a:r>
              <a:rPr lang="ru-RU" b="1" dirty="0" smtClean="0"/>
              <a:t>65.12%</a:t>
            </a:r>
          </a:p>
          <a:p>
            <a:r>
              <a:rPr lang="sr-Cyrl-CS" b="1" dirty="0" smtClean="0"/>
              <a:t>Физиологија, 2 година</a:t>
            </a:r>
          </a:p>
          <a:p>
            <a:pPr lvl="1"/>
            <a:r>
              <a:rPr lang="sr-Cyrl-CS" b="1" dirty="0" smtClean="0"/>
              <a:t>71.11%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Пролазност студената на тесту ретенције - </a:t>
            </a:r>
            <a:r>
              <a:rPr lang="en-US" dirty="0" smtClean="0"/>
              <a:t>88.</a:t>
            </a:r>
            <a:r>
              <a:rPr lang="sr-Cyrl-RS" dirty="0" smtClean="0"/>
              <a:t>10</a:t>
            </a:r>
            <a:r>
              <a:rPr lang="en-US" dirty="0" smtClean="0"/>
              <a:t>% </a:t>
            </a:r>
            <a:endParaRPr lang="en-US" dirty="0"/>
          </a:p>
        </p:txBody>
      </p:sp>
      <p:graphicFrame>
        <p:nvGraphicFramePr>
          <p:cNvPr id="6" name="Chart 5"/>
          <p:cNvGraphicFramePr/>
          <p:nvPr/>
        </p:nvGraphicFramePr>
        <p:xfrm>
          <a:off x="381000" y="1600200"/>
          <a:ext cx="86106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76200" y="2057400"/>
          <a:ext cx="8991600" cy="1637433"/>
        </p:xfrm>
        <a:graphic>
          <a:graphicData uri="http://schemas.openxmlformats.org/drawingml/2006/table">
            <a:tbl>
              <a:tblPr/>
              <a:tblGrid>
                <a:gridCol w="1718577"/>
                <a:gridCol w="2424341"/>
                <a:gridCol w="2424341"/>
                <a:gridCol w="2424341"/>
              </a:tblGrid>
              <a:tr h="5235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latin typeface="Arial"/>
                          <a:ea typeface="Calibri"/>
                          <a:cs typeface="Times New Roman"/>
                        </a:rPr>
                        <a:t>Однос оцена (тест/испит)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>
                          <a:latin typeface="Arial"/>
                          <a:ea typeface="Calibri"/>
                          <a:cs typeface="Times New Roman"/>
                        </a:rPr>
                        <a:t>Корелација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Пролазност студената на тесту ретенције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>
                          <a:latin typeface="Arial"/>
                          <a:ea typeface="Calibri"/>
                          <a:cs typeface="Times New Roman"/>
                        </a:rPr>
                        <a:t>ИАСС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83,12%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latin typeface="Arial"/>
                          <a:ea typeface="Calibri"/>
                          <a:cs typeface="Times New Roman"/>
                        </a:rPr>
                        <a:t>0.29 (средња)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88,63%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>
                          <a:latin typeface="Arial"/>
                          <a:ea typeface="Calibri"/>
                          <a:cs typeface="Times New Roman"/>
                        </a:rPr>
                        <a:t>ИАСФ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78,87%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latin typeface="Arial"/>
                          <a:ea typeface="Calibri"/>
                          <a:cs typeface="Times New Roman"/>
                        </a:rPr>
                        <a:t>0.16 (мала)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75,34%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886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>
                          <a:latin typeface="Arial"/>
                          <a:ea typeface="Calibri"/>
                          <a:cs typeface="Times New Roman"/>
                        </a:rPr>
                        <a:t>ИАСМ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87,83%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sr-Cyrl-RS" sz="1600" b="1" dirty="0">
                          <a:latin typeface="Arial"/>
                          <a:ea typeface="Calibri"/>
                          <a:cs typeface="Times New Roman"/>
                        </a:rPr>
                        <a:t>0.65 (велика)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600" b="1" dirty="0">
                          <a:solidFill>
                            <a:srgbClr val="000000"/>
                          </a:solidFill>
                          <a:latin typeface="Arial"/>
                          <a:ea typeface="Calibri"/>
                          <a:cs typeface="Times New Roman"/>
                        </a:rPr>
                        <a:t>88,10%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3363" marR="6336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 smtClean="0"/>
              <a:t>Упоредна анализа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Највеће разлике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smtClean="0"/>
              <a:t>Хистологија са ембриологијом, 1 година</a:t>
            </a:r>
          </a:p>
          <a:p>
            <a:pPr lvl="1"/>
            <a:r>
              <a:rPr lang="ru-RU" smtClean="0"/>
              <a:t>Испит   7.66</a:t>
            </a:r>
          </a:p>
          <a:p>
            <a:pPr lvl="1"/>
            <a:r>
              <a:rPr lang="ru-RU" smtClean="0"/>
              <a:t>Тест     5.00</a:t>
            </a:r>
          </a:p>
          <a:p>
            <a:pPr lvl="1"/>
            <a:r>
              <a:rPr lang="ru-RU" b="1" smtClean="0"/>
              <a:t>Однос 65.22%</a:t>
            </a:r>
          </a:p>
          <a:p>
            <a:r>
              <a:rPr lang="sr-Cyrl-CS" b="1" smtClean="0"/>
              <a:t>Радиологија, 3 година</a:t>
            </a:r>
          </a:p>
          <a:p>
            <a:pPr lvl="1"/>
            <a:r>
              <a:rPr lang="sr-Cyrl-CS" smtClean="0"/>
              <a:t>Испит  9.20</a:t>
            </a:r>
          </a:p>
          <a:p>
            <a:pPr lvl="1"/>
            <a:r>
              <a:rPr lang="sr-Cyrl-CS" smtClean="0"/>
              <a:t>Тест    6.02</a:t>
            </a:r>
          </a:p>
          <a:p>
            <a:pPr lvl="1"/>
            <a:r>
              <a:rPr lang="sr-Cyrl-CS" b="1" smtClean="0"/>
              <a:t>Однос 65.43%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Највеће разлике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Фармакологија са токсикологијом, 2 година</a:t>
            </a:r>
          </a:p>
          <a:p>
            <a:pPr lvl="1"/>
            <a:r>
              <a:rPr lang="ru-RU" smtClean="0"/>
              <a:t>Испит 7.64</a:t>
            </a:r>
          </a:p>
          <a:p>
            <a:pPr lvl="1"/>
            <a:r>
              <a:rPr lang="ru-RU" smtClean="0"/>
              <a:t>Тест    5.39	</a:t>
            </a:r>
          </a:p>
          <a:p>
            <a:pPr lvl="1"/>
            <a:r>
              <a:rPr lang="ru-RU" b="1" smtClean="0"/>
              <a:t>Однос 70.54%</a:t>
            </a:r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Испит – 8.30		Тест – 6.88</a:t>
            </a:r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0" y="1371600"/>
          <a:ext cx="9067800" cy="5029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-76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/>
            </a:r>
            <a:br>
              <a:rPr lang="sr-Cyrl-CS" smtClean="0"/>
            </a:br>
            <a:r>
              <a:rPr lang="sr-Cyrl-CS" smtClean="0"/>
              <a:t>Однос оцена (тест/испит)</a:t>
            </a:r>
            <a:r>
              <a:rPr lang="sr-Cyrl-RS" smtClean="0"/>
              <a:t> – 83.12%</a:t>
            </a:r>
            <a:endParaRPr lang="en-US"/>
          </a:p>
        </p:txBody>
      </p:sp>
      <p:graphicFrame>
        <p:nvGraphicFramePr>
          <p:cNvPr id="5" name="Chart 4"/>
          <p:cNvGraphicFramePr/>
          <p:nvPr/>
        </p:nvGraphicFramePr>
        <p:xfrm>
          <a:off x="304800" y="685800"/>
          <a:ext cx="9525000" cy="6172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/>
          <p:nvPr/>
        </p:nvGraphicFramePr>
        <p:xfrm>
          <a:off x="152400" y="1143000"/>
          <a:ext cx="8839199" cy="53554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smtClean="0"/>
              <a:t>Корелација</a:t>
            </a:r>
            <a:endParaRPr lang="en-US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990600" y="1219200"/>
          <a:ext cx="7620000" cy="5423678"/>
        </p:xfrm>
        <a:graphic>
          <a:graphicData uri="http://schemas.openxmlformats.org/drawingml/2006/table">
            <a:tbl>
              <a:tblPr/>
              <a:tblGrid>
                <a:gridCol w="1205005"/>
                <a:gridCol w="3587717"/>
                <a:gridCol w="1435087"/>
                <a:gridCol w="1392191"/>
              </a:tblGrid>
              <a:tr h="747388"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Година студија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Предмет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Корелација резултата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Јачина везе (корелације)</a:t>
                      </a:r>
                    </a:p>
                  </a:txBody>
                  <a:tcPr marL="9332" marR="9332" marT="933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Анатомија са морфологијом зуба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0.77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Физиологија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Средња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Хистологија са ембриологијом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Средња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Етика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Слаба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Информатика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Микробиологија и имунологија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Инфективне болести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 smtClean="0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Фармакологија са токсикологијом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0.06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Нема корелације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Интерна медицина са педијатријом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0.65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Народно здравље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Неурологија и психијатрија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Болести зуба претклиника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0.76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Радиологија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0.53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Орална медицина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0.79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3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Гнатологија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0.41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Средња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Орална хирургија 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0.72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Јака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Рестауративна одонтологија 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0.28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Средња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Рестауративна одонтологија 2-стручна пракса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0.30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Средња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223101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Мобилна протетика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0.10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Слаба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</a:tr>
              <a:tr h="211946"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4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Дентална оклузија и функција вилица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0.22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ts val="1670"/>
                        </a:lnSpc>
                        <a:spcAft>
                          <a:spcPts val="0"/>
                        </a:spcAft>
                      </a:pPr>
                      <a:r>
                        <a:rPr lang="en-US" sz="1100" kern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Слаба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1946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L="9332" marR="9332" marT="9332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УКУПНО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Arial" pitchFamily="34" charset="0"/>
                          <a:cs typeface="Arial" pitchFamily="34" charset="0"/>
                        </a:rPr>
                        <a:t>0.48</a:t>
                      </a:r>
                    </a:p>
                  </a:txBody>
                  <a:tcPr marL="9332" marR="9332" marT="933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r-Cyrl-CS" sz="11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Велика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0" y="228600"/>
            <a:ext cx="8229600" cy="762000"/>
          </a:xfrm>
        </p:spPr>
        <p:txBody>
          <a:bodyPr>
            <a:normAutofit fontScale="90000"/>
          </a:bodyPr>
          <a:lstStyle/>
          <a:p>
            <a:r>
              <a:rPr lang="sr-Cyrl-CS" smtClean="0"/>
              <a:t>Најмања корелација између оцене на испиту и на тесту ретенције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smtClean="0"/>
              <a:t>Фармакологија са токсикологијом, 2 година</a:t>
            </a:r>
          </a:p>
          <a:p>
            <a:pPr lvl="1"/>
            <a:r>
              <a:rPr lang="ru-RU" b="1" smtClean="0"/>
              <a:t>0.06 - Нема корелације</a:t>
            </a:r>
          </a:p>
          <a:p>
            <a:r>
              <a:rPr lang="ru-RU" b="1" smtClean="0"/>
              <a:t>Мобилна протетика, 4 година</a:t>
            </a:r>
          </a:p>
          <a:p>
            <a:pPr lvl="1"/>
            <a:r>
              <a:rPr lang="ru-RU" b="1" smtClean="0"/>
              <a:t>0.10 – Мала корелација</a:t>
            </a:r>
            <a:endParaRPr lang="sr-Latn-RS" b="1" smtClean="0"/>
          </a:p>
          <a:p>
            <a:endParaRPr lang="ru-RU" b="1" smtClean="0"/>
          </a:p>
          <a:p>
            <a:r>
              <a:rPr lang="ru-RU" sz="3200" b="1" smtClean="0">
                <a:solidFill>
                  <a:srgbClr val="FF0000"/>
                </a:solidFill>
              </a:rPr>
              <a:t>Корелација између оцена на испиту и тесту за све предмете</a:t>
            </a:r>
            <a:r>
              <a:rPr lang="sr-Latn-RS" sz="3200" b="1" smtClean="0">
                <a:solidFill>
                  <a:srgbClr val="FF0000"/>
                </a:solidFill>
              </a:rPr>
              <a:t> </a:t>
            </a:r>
            <a:r>
              <a:rPr lang="sr-Cyrl-RS" sz="3200" b="1" smtClean="0">
                <a:solidFill>
                  <a:srgbClr val="FF0000"/>
                </a:solidFill>
              </a:rPr>
              <a:t>ИАСС</a:t>
            </a:r>
            <a:endParaRPr lang="ru-RU" sz="3200" b="1" smtClean="0">
              <a:solidFill>
                <a:srgbClr val="FF0000"/>
              </a:solidFill>
            </a:endParaRPr>
          </a:p>
          <a:p>
            <a:pPr lvl="1"/>
            <a:r>
              <a:rPr lang="ru-RU" sz="2800" b="1" smtClean="0">
                <a:solidFill>
                  <a:srgbClr val="FF0000"/>
                </a:solidFill>
                <a:hlinkClick r:id="rId2" action="ppaction://hlinkfile"/>
              </a:rPr>
              <a:t>0.29 – Средња корелација</a:t>
            </a:r>
            <a:endParaRPr lang="sr-Latn-RS" sz="2800" b="1" smtClean="0">
              <a:solidFill>
                <a:srgbClr val="FF0000"/>
              </a:solidFill>
            </a:endParaRPr>
          </a:p>
          <a:p>
            <a:pPr lvl="1"/>
            <a:endParaRPr lang="sr-Latn-RS" b="1" smtClean="0"/>
          </a:p>
          <a:p>
            <a:pPr lvl="1"/>
            <a:endParaRPr lang="ru-RU" b="1" smtClean="0"/>
          </a:p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1531</TotalTime>
  <Words>1853</Words>
  <Application>Microsoft Office PowerPoint</Application>
  <PresentationFormat>On-screen Show (4:3)</PresentationFormat>
  <Paragraphs>943</Paragraphs>
  <Slides>35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Concourse</vt:lpstr>
      <vt:lpstr>АНАЛИЗА ТЕСТОВА РЕТЕНЦИЈЕ  ЗНАЊА  школска 2016/17</vt:lpstr>
      <vt:lpstr>Анализа</vt:lpstr>
      <vt:lpstr>ИАС Стоматологије </vt:lpstr>
      <vt:lpstr>Највеће разлике између оцене на испиту и на тесту ретенције</vt:lpstr>
      <vt:lpstr>Највеће разлике између оцене на испиту и на тесту ретенције</vt:lpstr>
      <vt:lpstr>Испит – 8.30  Тест – 6.88</vt:lpstr>
      <vt:lpstr> Однос оцена (тест/испит) – 83.12%</vt:lpstr>
      <vt:lpstr>Корелација</vt:lpstr>
      <vt:lpstr>Најмања корелација између оцене на испиту и на тесту ретенције</vt:lpstr>
      <vt:lpstr>Просечна корелација – 0.48 (велика)</vt:lpstr>
      <vt:lpstr>Пролазност студената на тесту ретенције</vt:lpstr>
      <vt:lpstr>Најмања пролазност на тесту ретенције знања</vt:lpstr>
      <vt:lpstr>Пролазност студената на тесту ретенције - 88.63% </vt:lpstr>
      <vt:lpstr>ИАС Фармације</vt:lpstr>
      <vt:lpstr>Највеће разлике између оцене на испиту и на тесту ретенције</vt:lpstr>
      <vt:lpstr>Највеће разлике између оцене на испиту и на тесту ретенције</vt:lpstr>
      <vt:lpstr>Испит – 8.35  Тест – 6.56</vt:lpstr>
      <vt:lpstr> Однос оцена (тест/испит) – 78.87%</vt:lpstr>
      <vt:lpstr>Корелација</vt:lpstr>
      <vt:lpstr>Најмања корелација између оцене на испиту и на тесту ретенције</vt:lpstr>
      <vt:lpstr>Просечна корелација – 0.37 (средња)</vt:lpstr>
      <vt:lpstr>Пролазност студената на тесту ретенције</vt:lpstr>
      <vt:lpstr>Најмања пролазност на тесту ретенције знања</vt:lpstr>
      <vt:lpstr>Пролазност студената на тесту ретенције - 75.34% </vt:lpstr>
      <vt:lpstr>ИАС Медицине</vt:lpstr>
      <vt:lpstr>Највеће разлике између оцене на испиту и на тесту ретенције</vt:lpstr>
      <vt:lpstr>Испит – 8.41  Тест – 7.39</vt:lpstr>
      <vt:lpstr> Однос оцена (тест/испит) – 87.83%</vt:lpstr>
      <vt:lpstr>Корелација</vt:lpstr>
      <vt:lpstr>Најмања корелација између оцене на испиту и на тесту ретенције</vt:lpstr>
      <vt:lpstr>Просечна корелација – 0.40 (средња)</vt:lpstr>
      <vt:lpstr>Пролазност студената на тесту ретенције</vt:lpstr>
      <vt:lpstr>Најмања пролазност на тесту ретенције знања</vt:lpstr>
      <vt:lpstr>Пролазност студената на тесту ретенције - 88.10% </vt:lpstr>
      <vt:lpstr>Упоредна анализа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Korisnik</dc:creator>
  <cp:lastModifiedBy>User</cp:lastModifiedBy>
  <cp:revision>282</cp:revision>
  <dcterms:created xsi:type="dcterms:W3CDTF">2006-08-16T00:00:00Z</dcterms:created>
  <dcterms:modified xsi:type="dcterms:W3CDTF">2016-12-28T09:18:45Z</dcterms:modified>
</cp:coreProperties>
</file>